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74"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3"/>
    <p:restoredTop sz="94671"/>
  </p:normalViewPr>
  <p:slideViewPr>
    <p:cSldViewPr snapToGrid="0" snapToObjects="1">
      <p:cViewPr varScale="1">
        <p:scale>
          <a:sx n="95" d="100"/>
          <a:sy n="95"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71866-3FC1-3E4D-8BCE-8FD26472BD44}" type="datetimeFigureOut">
              <a:rPr lang="en-US" smtClean="0"/>
              <a:t>5/16/15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747FB-FAF0-454A-9FD2-24B59DD570AE}" type="slidenum">
              <a:rPr lang="en-US" smtClean="0"/>
              <a:t>‹#›</a:t>
            </a:fld>
            <a:endParaRPr lang="en-US"/>
          </a:p>
        </p:txBody>
      </p:sp>
    </p:spTree>
    <p:extLst>
      <p:ext uri="{BB962C8B-B14F-4D97-AF65-F5344CB8AC3E}">
        <p14:creationId xmlns:p14="http://schemas.microsoft.com/office/powerpoint/2010/main" val="200747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7FFCD6-E480-2B4E-A20B-904E8F1AE861}" type="slidenum">
              <a:rPr lang="en-US" altLang="en-US"/>
              <a:pPr/>
              <a:t>3</a:t>
            </a:fld>
            <a:endParaRPr lang="en-US" alt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a:spcBef>
                <a:spcPct val="0"/>
              </a:spcBef>
            </a:pPr>
            <a:r>
              <a:rPr lang="en-US" altLang="en-US" sz="1400">
                <a:latin typeface="Helvetica" charset="0"/>
              </a:rPr>
              <a:t>Big Idea: evidence for the Big Bang model - leftover heat from the early universe</a:t>
            </a:r>
          </a:p>
          <a:p>
            <a:pPr>
              <a:spcBef>
                <a:spcPct val="0"/>
              </a:spcBef>
            </a:pPr>
            <a:endParaRPr lang="en-US" altLang="en-US" sz="1400">
              <a:latin typeface="Helvetica" charset="0"/>
            </a:endParaRPr>
          </a:p>
          <a:p>
            <a:pPr>
              <a:spcBef>
                <a:spcPct val="0"/>
              </a:spcBef>
            </a:pPr>
            <a:r>
              <a:rPr lang="en-US" altLang="en-US" sz="1400">
                <a:latin typeface="Helvetica" charset="0"/>
              </a:rPr>
              <a:t>If you run the expansion of the universe backwards, there comes a time when the universe becomes very hot, dense and opaque - like living inside the Sun.  The light from this time - 13.7 billion years ago, still bathes the cosmos.  Originally at 3000K, it has now cooled to 3K, and can be detected by sophisticated radio telescopes such as WMAP (Wilkinson Microwave Anisotropy Probe).</a:t>
            </a:r>
          </a:p>
          <a:p>
            <a:endParaRPr lang="en-US" altLang="en-US" sz="1400">
              <a:latin typeface="Helvetica" charset="0"/>
            </a:endParaRPr>
          </a:p>
          <a:p>
            <a:r>
              <a:rPr lang="en-US" altLang="en-US" sz="1400">
                <a:latin typeface="Helvetica" charset="0"/>
              </a:rPr>
              <a:t>Like Hubble’s observation of galaxies moving apart from each other, the discovery of this leftover heat is another line of evidence that supports the Big Bang model.</a:t>
            </a:r>
          </a:p>
        </p:txBody>
      </p:sp>
    </p:spTree>
    <p:extLst>
      <p:ext uri="{BB962C8B-B14F-4D97-AF65-F5344CB8AC3E}">
        <p14:creationId xmlns:p14="http://schemas.microsoft.com/office/powerpoint/2010/main" val="111714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t>Very Large Array radio telescopes, Socorro, New Mexico, USA</a:t>
            </a:r>
          </a:p>
          <a:p>
            <a:pPr eaLnBrk="1" hangingPunct="1">
              <a:spcBef>
                <a:spcPct val="0"/>
              </a:spcBef>
            </a:pPr>
            <a:r>
              <a:rPr lang="en-GB" altLang="en-US"/>
              <a:t>(Hajor, 2004)</a:t>
            </a: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C2FBD46-F1BD-3244-B396-1355EDC245A6}" type="slidenum">
              <a:rPr lang="en-GB" altLang="en-US">
                <a:latin typeface="Calibri" charset="0"/>
              </a:rPr>
              <a:pPr eaLnBrk="1" hangingPunct="1"/>
              <a:t>5</a:t>
            </a:fld>
            <a:endParaRPr lang="en-GB" altLang="en-US">
              <a:latin typeface="Calibri" charset="0"/>
            </a:endParaRPr>
          </a:p>
        </p:txBody>
      </p:sp>
    </p:spTree>
    <p:extLst>
      <p:ext uri="{BB962C8B-B14F-4D97-AF65-F5344CB8AC3E}">
        <p14:creationId xmlns:p14="http://schemas.microsoft.com/office/powerpoint/2010/main" val="43949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t>Cosmic microwave background radiation (CMBR)</a:t>
            </a:r>
          </a:p>
          <a:p>
            <a:pPr eaLnBrk="1" hangingPunct="1">
              <a:spcBef>
                <a:spcPct val="0"/>
              </a:spcBef>
            </a:pPr>
            <a:r>
              <a:rPr lang="en-GB" altLang="en-US"/>
              <a:t>(NASA)</a:t>
            </a: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B8C74DE-0E97-CF4E-87E2-4291A445A04F}" type="slidenum">
              <a:rPr lang="en-GB" altLang="en-US">
                <a:latin typeface="Calibri" charset="0"/>
              </a:rPr>
              <a:pPr eaLnBrk="1" hangingPunct="1"/>
              <a:t>6</a:t>
            </a:fld>
            <a:endParaRPr lang="en-GB" altLang="en-US">
              <a:latin typeface="Calibri" charset="0"/>
            </a:endParaRPr>
          </a:p>
        </p:txBody>
      </p:sp>
    </p:spTree>
    <p:extLst>
      <p:ext uri="{BB962C8B-B14F-4D97-AF65-F5344CB8AC3E}">
        <p14:creationId xmlns:p14="http://schemas.microsoft.com/office/powerpoint/2010/main" val="176024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5365E8-7541-6A45-9AB4-8B06A82085EA}" type="slidenum">
              <a:rPr lang="en-US" altLang="en-US"/>
              <a:pPr/>
              <a:t>8</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ltLang="en-US">
                <a:latin typeface="Helvetica" charset="0"/>
              </a:rPr>
              <a:t>Big Idea: evidence for the Big Bang model - composition of the universe. </a:t>
            </a:r>
          </a:p>
          <a:p>
            <a:endParaRPr lang="en-US" altLang="en-US">
              <a:latin typeface="Helvetica" charset="0"/>
            </a:endParaRPr>
          </a:p>
          <a:p>
            <a:r>
              <a:rPr lang="en-US" altLang="en-US">
                <a:latin typeface="Helvetica" charset="0"/>
              </a:rPr>
              <a:t>The simplest of atoms, hydrogen, gets cooked into heavier elements at a high enough temperature and density (such as the cores of stars).  In the early hot and expanding universe, this fusion process only has time to cook hydrogen to helium (plus a little lithium) before the expansion and cooling shuts down the nuclear furnace. All elements above helium in the periodic table are created in the life cycles of stars. The theory is 12:1 ratio hydrogen to helium by number, or 75% 25%  by mass, from the Big Bang.  Exactly what is observed.  The chemical composition of stars  (and the fact that they were predominantly hydrogen) was determined by Cecilia Payne (1925)</a:t>
            </a:r>
          </a:p>
          <a:p>
            <a:endParaRPr lang="en-US" altLang="en-US" sz="1000">
              <a:latin typeface="Helvetica" charset="0"/>
            </a:endParaRPr>
          </a:p>
          <a:p>
            <a:r>
              <a:rPr lang="en-US" altLang="en-US">
                <a:latin typeface="Helvetica" charset="0"/>
              </a:rPr>
              <a:t>The composition of objects in the universe is one of several lines of evidence that supports the Big Bang model.</a:t>
            </a:r>
          </a:p>
          <a:p>
            <a:endParaRPr lang="en-US" altLang="en-US" sz="1000">
              <a:latin typeface="Helvetica" charset="0"/>
            </a:endParaRPr>
          </a:p>
          <a:p>
            <a:r>
              <a:rPr lang="en-US" altLang="en-US">
                <a:latin typeface="Helvetica" charset="0"/>
              </a:rPr>
              <a:t>(Note: In 1925 Cecilia was the first person to receive a Ph.D. in astronomy from either Radcliffe or Harvard University, and the first person to receive a doctorate using work done at the Harvard Observatory. In 1934 she married Sergei Gaposchkin and hyphenated her name.)</a:t>
            </a:r>
          </a:p>
        </p:txBody>
      </p:sp>
    </p:spTree>
    <p:extLst>
      <p:ext uri="{BB962C8B-B14F-4D97-AF65-F5344CB8AC3E}">
        <p14:creationId xmlns:p14="http://schemas.microsoft.com/office/powerpoint/2010/main" val="111537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051B73-28B1-A244-89B5-63C70F46080A}" type="slidenum">
              <a:rPr lang="en-US" altLang="en-US"/>
              <a:pPr/>
              <a:t>12</a:t>
            </a:fld>
            <a:endParaRPr lang="en-US" alt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ltLang="en-US" sz="1400">
                <a:latin typeface="Helvetica" charset="0"/>
              </a:rPr>
              <a:t>Big Idea: evidence for the Big Bang model - early galaxies look different.</a:t>
            </a:r>
          </a:p>
          <a:p>
            <a:endParaRPr lang="en-US" altLang="en-US" sz="1400">
              <a:latin typeface="Helvetica" charset="0"/>
            </a:endParaRPr>
          </a:p>
          <a:p>
            <a:r>
              <a:rPr lang="en-US" altLang="en-US" sz="1400">
                <a:latin typeface="Helvetica" charset="0"/>
              </a:rPr>
              <a:t>Looking out in space is looking back in time.  Distant galaxies therefore appear as they did in a less evolved universe.  These early galaxies are more disturbed because of collisions with other galaxies, smaller and contain fewer heavy elements (“heavy element” is an astronomer’s expression for all elements other than hydrogen and helium).  </a:t>
            </a:r>
          </a:p>
          <a:p>
            <a:endParaRPr lang="en-US" altLang="en-US" sz="1400">
              <a:latin typeface="Helvetica" charset="0"/>
            </a:endParaRPr>
          </a:p>
          <a:p>
            <a:r>
              <a:rPr lang="en-US" altLang="en-US" sz="1400">
                <a:latin typeface="Helvetica" charset="0"/>
              </a:rPr>
              <a:t>Note to the presenter, if asked about the statement “looking out in space is looking back in time”: light takes time to travel through space. When light leaves an object it carries information about what the object looks like when the light left it. The further away an object it, the longer it takes to reach our eyes and telescopes. Therefore light that has been traveling from very far away carries information about what that objects looked like very long ago.</a:t>
            </a:r>
          </a:p>
          <a:p>
            <a:endParaRPr lang="en-US" altLang="en-US" sz="1400">
              <a:latin typeface="Helvetica" charset="0"/>
            </a:endParaRPr>
          </a:p>
        </p:txBody>
      </p:sp>
    </p:spTree>
    <p:extLst>
      <p:ext uri="{BB962C8B-B14F-4D97-AF65-F5344CB8AC3E}">
        <p14:creationId xmlns:p14="http://schemas.microsoft.com/office/powerpoint/2010/main" val="26944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t>Host galaxies of distant supernovae</a:t>
            </a:r>
          </a:p>
          <a:p>
            <a:pPr eaLnBrk="1" hangingPunct="1">
              <a:spcBef>
                <a:spcPct val="0"/>
              </a:spcBef>
            </a:pPr>
            <a:r>
              <a:rPr lang="en-GB" altLang="en-US"/>
              <a:t>(NASA, ESA, and A Reiss (STScl))</a:t>
            </a: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DFD06EB-2792-C249-AEB0-E78E82D49D7F}" type="slidenum">
              <a:rPr lang="en-GB" altLang="en-US">
                <a:latin typeface="Calibri" charset="0"/>
              </a:rPr>
              <a:pPr eaLnBrk="1" hangingPunct="1"/>
              <a:t>14</a:t>
            </a:fld>
            <a:endParaRPr lang="en-GB" altLang="en-US">
              <a:latin typeface="Calibri" charset="0"/>
            </a:endParaRPr>
          </a:p>
        </p:txBody>
      </p:sp>
    </p:spTree>
    <p:extLst>
      <p:ext uri="{BB962C8B-B14F-4D97-AF65-F5344CB8AC3E}">
        <p14:creationId xmlns:p14="http://schemas.microsoft.com/office/powerpoint/2010/main" val="186947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CC227-A03D-C541-851B-F6A36DDE9068}" type="slidenum">
              <a:rPr lang="en-US" altLang="en-US"/>
              <a:pPr/>
              <a:t>15</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ltLang="en-US" sz="1400">
                <a:latin typeface="Helvetica" charset="0"/>
              </a:rPr>
              <a:t>Big Idea: evidence for an expanding universe</a:t>
            </a:r>
          </a:p>
          <a:p>
            <a:endParaRPr lang="en-US" altLang="en-US" sz="1400">
              <a:latin typeface="Helvetica" charset="0"/>
            </a:endParaRPr>
          </a:p>
          <a:p>
            <a:r>
              <a:rPr lang="en-US" altLang="en-US" sz="1400">
                <a:latin typeface="Helvetica" charset="0"/>
              </a:rPr>
              <a:t>Further study of the motions of the galaxies by Hubble revealed that they were racing away from us and each other: proof of an expanding universe (1929).  </a:t>
            </a:r>
          </a:p>
          <a:p>
            <a:endParaRPr lang="en-US" altLang="en-US" sz="1400">
              <a:latin typeface="Helvetica" charset="0"/>
            </a:endParaRPr>
          </a:p>
          <a:p>
            <a:r>
              <a:rPr lang="en-US" altLang="en-US" sz="1400">
                <a:latin typeface="Helvetica" charset="0"/>
              </a:rPr>
              <a:t>Many people believe that the Big Bang is “just a theory” with  no evidence to support it. In science, the word “theory” means an idea that is well-established and supported by scientific evidence. Hubble’s observations of galaxies moving apart from each other is one of SEVERAL lines of evidence that supports the Big Bang model. </a:t>
            </a:r>
          </a:p>
          <a:p>
            <a:endParaRPr lang="en-US" altLang="en-US"/>
          </a:p>
        </p:txBody>
      </p:sp>
    </p:spTree>
    <p:extLst>
      <p:ext uri="{BB962C8B-B14F-4D97-AF65-F5344CB8AC3E}">
        <p14:creationId xmlns:p14="http://schemas.microsoft.com/office/powerpoint/2010/main" val="893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879DED-4132-F94B-806D-BF7C2ACC5099}" type="slidenum">
              <a:rPr lang="en-US" altLang="en-US"/>
              <a:pPr/>
              <a:t>19</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ltLang="en-US">
                <a:latin typeface="Helvetica" charset="0"/>
              </a:rPr>
              <a:t>Big Idea: dark matter and how it fits into the Big Bang model</a:t>
            </a:r>
          </a:p>
          <a:p>
            <a:endParaRPr lang="en-US" altLang="en-US">
              <a:latin typeface="Helvetica" charset="0"/>
            </a:endParaRPr>
          </a:p>
          <a:p>
            <a:r>
              <a:rPr lang="en-US" altLang="en-US">
                <a:latin typeface="Helvetica" charset="0"/>
              </a:rPr>
              <a:t>90% of matter in and between galaxies is of an unknown form that does not emit or absorb light.  It can be detected through its gravity by the way it affects objects we can see.  Dark matter was first detected between galaxies by Fritz Zwicky (1933) and in galaxies by Vera Rubin (1978).  Without dark matter, normal matter would have been unable to clump and form stars and galaxies - and us.</a:t>
            </a:r>
          </a:p>
          <a:p>
            <a:endParaRPr lang="en-US" altLang="en-US" sz="1100">
              <a:latin typeface="Helvetica" charset="0"/>
            </a:endParaRPr>
          </a:p>
          <a:p>
            <a:r>
              <a:rPr lang="en-US" altLang="en-US" sz="1100">
                <a:latin typeface="Helvetica" charset="0"/>
              </a:rPr>
              <a:t>If you wish to supplement this slide with a scientific animation, visit http://chandra.harvard.edu/resources/animations/galaxy_clusters.html and click  on “</a:t>
            </a:r>
            <a:r>
              <a:rPr lang="en-US" altLang="en-US" sz="1100">
                <a:solidFill>
                  <a:srgbClr val="000000"/>
                </a:solidFill>
                <a:latin typeface="Helvetica" charset="0"/>
              </a:rPr>
              <a:t>Optical/X-ray Dissolve of MACSJ1423”</a:t>
            </a:r>
          </a:p>
          <a:p>
            <a:r>
              <a:rPr lang="en-US" altLang="en-US" sz="1100">
                <a:solidFill>
                  <a:srgbClr val="000000"/>
                </a:solidFill>
                <a:latin typeface="Helvetica" charset="0"/>
              </a:rPr>
              <a:t>This animation shows views of the galaxy cluster MACSJ1423, using optical and X-ray telescopes. The optical image, a 3-color composite from the Subaru prime focus camera, shows white and blue galaxies centered around a large elliptical galaxy. The Chandra X-ray image shows hot gas displayed in red. The mass of the hot gas is about 6 times greater than the mass of all the billions of stars in all of the galaxies in the cluster. This galaxy cluster has a redshift of 0.54, at a distance corresponding to a light travel time of 5.4 billion years. </a:t>
            </a:r>
            <a:r>
              <a:rPr lang="en-US" altLang="en-US" sz="1100">
                <a:latin typeface="Helvetica" charset="0"/>
              </a:rPr>
              <a:t>[Run Time: 0:06] Credit: Optical: NAOJ/Subaru/H. Ebeling; X-ray: NASA/CXC/IoA/S.Allen et al.</a:t>
            </a:r>
            <a:endParaRPr lang="en-US" altLang="en-US" sz="1000">
              <a:latin typeface="Helvetica" charset="0"/>
            </a:endParaRPr>
          </a:p>
        </p:txBody>
      </p:sp>
    </p:spTree>
    <p:extLst>
      <p:ext uri="{BB962C8B-B14F-4D97-AF65-F5344CB8AC3E}">
        <p14:creationId xmlns:p14="http://schemas.microsoft.com/office/powerpoint/2010/main" val="84114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CA" smtClean="0"/>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CA"/>
          </a:p>
        </p:txBody>
      </p:sp>
      <p:sp>
        <p:nvSpPr>
          <p:cNvPr id="4" name="Date Placeholder 3"/>
          <p:cNvSpPr>
            <a:spLocks noGrp="1"/>
          </p:cNvSpPr>
          <p:nvPr>
            <p:ph type="dt" sz="half" idx="10"/>
          </p:nvPr>
        </p:nvSpPr>
        <p:spPr/>
        <p:txBody>
          <a:bodyPr/>
          <a:lstStyle/>
          <a:p>
            <a:fld id="{7897AE90-A96A-F944-B8D2-25DABEDF4800}"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5FBBF-46E1-854D-9363-51080540973E}" type="slidenum">
              <a:rPr lang="en-US" smtClean="0"/>
              <a:t>‹#›</a:t>
            </a:fld>
            <a:endParaRPr lang="en-US"/>
          </a:p>
        </p:txBody>
      </p:sp>
    </p:spTree>
    <p:extLst>
      <p:ext uri="{BB962C8B-B14F-4D97-AF65-F5344CB8AC3E}">
        <p14:creationId xmlns:p14="http://schemas.microsoft.com/office/powerpoint/2010/main" val="161012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p>
            <a:fld id="{7897AE90-A96A-F944-B8D2-25DABEDF4800}"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5FBBF-46E1-854D-9363-51080540973E}" type="slidenum">
              <a:rPr lang="en-US" smtClean="0"/>
              <a:t>‹#›</a:t>
            </a:fld>
            <a:endParaRPr lang="en-US"/>
          </a:p>
        </p:txBody>
      </p:sp>
    </p:spTree>
    <p:extLst>
      <p:ext uri="{BB962C8B-B14F-4D97-AF65-F5344CB8AC3E}">
        <p14:creationId xmlns:p14="http://schemas.microsoft.com/office/powerpoint/2010/main" val="170396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CA" smtClean="0"/>
              <a:t>Click to edit Master title style</a:t>
            </a:r>
            <a:endParaRPr lang="en-CA"/>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p>
            <a:fld id="{7897AE90-A96A-F944-B8D2-25DABEDF4800}"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5FBBF-46E1-854D-9363-51080540973E}" type="slidenum">
              <a:rPr lang="en-US" smtClean="0"/>
              <a:t>‹#›</a:t>
            </a:fld>
            <a:endParaRPr lang="en-US"/>
          </a:p>
        </p:txBody>
      </p:sp>
    </p:spTree>
    <p:extLst>
      <p:ext uri="{BB962C8B-B14F-4D97-AF65-F5344CB8AC3E}">
        <p14:creationId xmlns:p14="http://schemas.microsoft.com/office/powerpoint/2010/main" val="35240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p>
            <a:fld id="{7897AE90-A96A-F944-B8D2-25DABEDF4800}"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5FBBF-46E1-854D-9363-51080540973E}" type="slidenum">
              <a:rPr lang="en-US" smtClean="0"/>
              <a:t>‹#›</a:t>
            </a:fld>
            <a:endParaRPr lang="en-US"/>
          </a:p>
        </p:txBody>
      </p:sp>
    </p:spTree>
    <p:extLst>
      <p:ext uri="{BB962C8B-B14F-4D97-AF65-F5344CB8AC3E}">
        <p14:creationId xmlns:p14="http://schemas.microsoft.com/office/powerpoint/2010/main" val="79169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smtClean="0"/>
              <a:t>Click to edit Master title style</a:t>
            </a:r>
            <a:endParaRPr lang="en-CA"/>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897AE90-A96A-F944-B8D2-25DABEDF4800}"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5FBBF-46E1-854D-9363-51080540973E}" type="slidenum">
              <a:rPr lang="en-US" smtClean="0"/>
              <a:t>‹#›</a:t>
            </a:fld>
            <a:endParaRPr lang="en-US"/>
          </a:p>
        </p:txBody>
      </p:sp>
    </p:spTree>
    <p:extLst>
      <p:ext uri="{BB962C8B-B14F-4D97-AF65-F5344CB8AC3E}">
        <p14:creationId xmlns:p14="http://schemas.microsoft.com/office/powerpoint/2010/main" val="63170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5" name="Date Placeholder 4"/>
          <p:cNvSpPr>
            <a:spLocks noGrp="1"/>
          </p:cNvSpPr>
          <p:nvPr>
            <p:ph type="dt" sz="half" idx="10"/>
          </p:nvPr>
        </p:nvSpPr>
        <p:spPr/>
        <p:txBody>
          <a:bodyPr/>
          <a:lstStyle/>
          <a:p>
            <a:fld id="{7897AE90-A96A-F944-B8D2-25DABEDF4800}" type="datetimeFigureOut">
              <a:rPr lang="en-US" smtClean="0"/>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5FBBF-46E1-854D-9363-51080540973E}" type="slidenum">
              <a:rPr lang="en-US" smtClean="0"/>
              <a:t>‹#›</a:t>
            </a:fld>
            <a:endParaRPr lang="en-US"/>
          </a:p>
        </p:txBody>
      </p:sp>
    </p:spTree>
    <p:extLst>
      <p:ext uri="{BB962C8B-B14F-4D97-AF65-F5344CB8AC3E}">
        <p14:creationId xmlns:p14="http://schemas.microsoft.com/office/powerpoint/2010/main" val="49877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CA"/>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7" name="Date Placeholder 6"/>
          <p:cNvSpPr>
            <a:spLocks noGrp="1"/>
          </p:cNvSpPr>
          <p:nvPr>
            <p:ph type="dt" sz="half" idx="10"/>
          </p:nvPr>
        </p:nvSpPr>
        <p:spPr/>
        <p:txBody>
          <a:bodyPr/>
          <a:lstStyle/>
          <a:p>
            <a:fld id="{7897AE90-A96A-F944-B8D2-25DABEDF4800}" type="datetimeFigureOut">
              <a:rPr lang="en-US" smtClean="0"/>
              <a:t>5/16/15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B5FBBF-46E1-854D-9363-51080540973E}" type="slidenum">
              <a:rPr lang="en-US" smtClean="0"/>
              <a:t>‹#›</a:t>
            </a:fld>
            <a:endParaRPr lang="en-US"/>
          </a:p>
        </p:txBody>
      </p:sp>
    </p:spTree>
    <p:extLst>
      <p:ext uri="{BB962C8B-B14F-4D97-AF65-F5344CB8AC3E}">
        <p14:creationId xmlns:p14="http://schemas.microsoft.com/office/powerpoint/2010/main" val="125517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Date Placeholder 2"/>
          <p:cNvSpPr>
            <a:spLocks noGrp="1"/>
          </p:cNvSpPr>
          <p:nvPr>
            <p:ph type="dt" sz="half" idx="10"/>
          </p:nvPr>
        </p:nvSpPr>
        <p:spPr/>
        <p:txBody>
          <a:bodyPr/>
          <a:lstStyle/>
          <a:p>
            <a:fld id="{7897AE90-A96A-F944-B8D2-25DABEDF4800}" type="datetimeFigureOut">
              <a:rPr lang="en-US" smtClean="0"/>
              <a:t>5/16/15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B5FBBF-46E1-854D-9363-51080540973E}" type="slidenum">
              <a:rPr lang="en-US" smtClean="0"/>
              <a:t>‹#›</a:t>
            </a:fld>
            <a:endParaRPr lang="en-US"/>
          </a:p>
        </p:txBody>
      </p:sp>
    </p:spTree>
    <p:extLst>
      <p:ext uri="{BB962C8B-B14F-4D97-AF65-F5344CB8AC3E}">
        <p14:creationId xmlns:p14="http://schemas.microsoft.com/office/powerpoint/2010/main" val="52487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7AE90-A96A-F944-B8D2-25DABEDF4800}" type="datetimeFigureOut">
              <a:rPr lang="en-US" smtClean="0"/>
              <a:t>5/16/15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B5FBBF-46E1-854D-9363-51080540973E}" type="slidenum">
              <a:rPr lang="en-US" smtClean="0"/>
              <a:t>‹#›</a:t>
            </a:fld>
            <a:endParaRPr lang="en-US"/>
          </a:p>
        </p:txBody>
      </p:sp>
    </p:spTree>
    <p:extLst>
      <p:ext uri="{BB962C8B-B14F-4D97-AF65-F5344CB8AC3E}">
        <p14:creationId xmlns:p14="http://schemas.microsoft.com/office/powerpoint/2010/main" val="32725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CA" smtClean="0"/>
              <a:t>Click to edit Master title style</a:t>
            </a:r>
            <a:endParaRPr lang="en-CA"/>
          </a:p>
        </p:txBody>
      </p:sp>
      <p:sp>
        <p:nvSpPr>
          <p:cNvPr id="3" name="Content Placeholder 2"/>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897AE90-A96A-F944-B8D2-25DABEDF4800}" type="datetimeFigureOut">
              <a:rPr lang="en-US" smtClean="0"/>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5FBBF-46E1-854D-9363-51080540973E}" type="slidenum">
              <a:rPr lang="en-US" smtClean="0"/>
              <a:t>‹#›</a:t>
            </a:fld>
            <a:endParaRPr lang="en-US"/>
          </a:p>
        </p:txBody>
      </p:sp>
    </p:spTree>
    <p:extLst>
      <p:ext uri="{BB962C8B-B14F-4D97-AF65-F5344CB8AC3E}">
        <p14:creationId xmlns:p14="http://schemas.microsoft.com/office/powerpoint/2010/main" val="157227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CA"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CA"/>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897AE90-A96A-F944-B8D2-25DABEDF4800}" type="datetimeFigureOut">
              <a:rPr lang="en-US" smtClean="0"/>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5FBBF-46E1-854D-9363-51080540973E}" type="slidenum">
              <a:rPr lang="en-US" smtClean="0"/>
              <a:t>‹#›</a:t>
            </a:fld>
            <a:endParaRPr lang="en-US"/>
          </a:p>
        </p:txBody>
      </p:sp>
    </p:spTree>
    <p:extLst>
      <p:ext uri="{BB962C8B-B14F-4D97-AF65-F5344CB8AC3E}">
        <p14:creationId xmlns:p14="http://schemas.microsoft.com/office/powerpoint/2010/main" val="2694553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smtClean="0"/>
              <a:t>Click to edit Master title style</a:t>
            </a:r>
            <a:endParaRPr lang="en-CA"/>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7AE90-A96A-F944-B8D2-25DABEDF4800}" type="datetimeFigureOut">
              <a:rPr lang="en-US" smtClean="0"/>
              <a:t>5/16/15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5FBBF-46E1-854D-9363-51080540973E}" type="slidenum">
              <a:rPr lang="en-US" smtClean="0"/>
              <a:t>‹#›</a:t>
            </a:fld>
            <a:endParaRPr lang="en-US"/>
          </a:p>
        </p:txBody>
      </p:sp>
    </p:spTree>
    <p:extLst>
      <p:ext uri="{BB962C8B-B14F-4D97-AF65-F5344CB8AC3E}">
        <p14:creationId xmlns:p14="http://schemas.microsoft.com/office/powerpoint/2010/main" val="822890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latin typeface="Arial" pitchFamily="34" charset="0"/>
                <a:cs typeface="Arial" pitchFamily="34" charset="0"/>
              </a:rPr>
              <a:t>Evidence to Support the Theory</a:t>
            </a:r>
            <a:endParaRPr lang="en-CA"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600202"/>
            <a:ext cx="8229600" cy="2332854"/>
          </a:xfrm>
        </p:spPr>
        <p:txBody>
          <a:bodyPr>
            <a:normAutofit/>
          </a:bodyPr>
          <a:lstStyle/>
          <a:p>
            <a:pPr>
              <a:buNone/>
            </a:pPr>
            <a:r>
              <a:rPr lang="en-CA" dirty="0" smtClean="0">
                <a:solidFill>
                  <a:schemeClr val="bg1"/>
                </a:solidFill>
                <a:latin typeface="Arial" pitchFamily="34" charset="0"/>
                <a:cs typeface="Arial" pitchFamily="34" charset="0"/>
              </a:rPr>
              <a:t>2.</a:t>
            </a:r>
            <a:r>
              <a:rPr lang="en-CA" u="sng" dirty="0" smtClean="0">
                <a:solidFill>
                  <a:schemeClr val="bg1"/>
                </a:solidFill>
                <a:latin typeface="Arial" pitchFamily="34" charset="0"/>
                <a:cs typeface="Arial" pitchFamily="34" charset="0"/>
              </a:rPr>
              <a:t>Cosmic Background Radiation</a:t>
            </a:r>
          </a:p>
          <a:p>
            <a:pPr>
              <a:buNone/>
            </a:pPr>
            <a:endParaRPr lang="en-CA" sz="1200" u="sng" dirty="0">
              <a:solidFill>
                <a:schemeClr val="bg1"/>
              </a:solidFill>
              <a:latin typeface="Arial" pitchFamily="34" charset="0"/>
              <a:cs typeface="Arial" pitchFamily="34" charset="0"/>
            </a:endParaRPr>
          </a:p>
          <a:p>
            <a:pPr>
              <a:buNone/>
            </a:pPr>
            <a:r>
              <a:rPr lang="en-CA" sz="2400" dirty="0">
                <a:solidFill>
                  <a:schemeClr val="bg1"/>
                </a:solidFill>
                <a:latin typeface="Arial" pitchFamily="34" charset="0"/>
                <a:cs typeface="Arial" pitchFamily="34" charset="0"/>
              </a:rPr>
              <a:t>	In 1965 Arno Penzias and Robert Wilson were using a new microwave antenna with the intention of using it for telecommunication.</a:t>
            </a:r>
          </a:p>
        </p:txBody>
      </p:sp>
      <p:pic>
        <p:nvPicPr>
          <p:cNvPr id="2051" name="Picture 3"/>
          <p:cNvPicPr>
            <a:picLocks noChangeAspect="1" noChangeArrowheads="1"/>
          </p:cNvPicPr>
          <p:nvPr/>
        </p:nvPicPr>
        <p:blipFill>
          <a:blip r:embed="rId2" cstate="print"/>
          <a:srcRect/>
          <a:stretch>
            <a:fillRect/>
          </a:stretch>
        </p:blipFill>
        <p:spPr bwMode="auto">
          <a:xfrm>
            <a:off x="5591944" y="3284985"/>
            <a:ext cx="4248472" cy="3339171"/>
          </a:xfrm>
          <a:prstGeom prst="rect">
            <a:avLst/>
          </a:prstGeom>
          <a:noFill/>
          <a:ln w="9525">
            <a:noFill/>
            <a:miter lim="800000"/>
            <a:headEnd/>
            <a:tailEnd/>
          </a:ln>
        </p:spPr>
      </p:pic>
      <p:sp>
        <p:nvSpPr>
          <p:cNvPr id="6" name="TextBox 5"/>
          <p:cNvSpPr txBox="1"/>
          <p:nvPr/>
        </p:nvSpPr>
        <p:spPr>
          <a:xfrm>
            <a:off x="1991544" y="3811012"/>
            <a:ext cx="3312368" cy="2816156"/>
          </a:xfrm>
          <a:prstGeom prst="rect">
            <a:avLst/>
          </a:prstGeom>
          <a:noFill/>
        </p:spPr>
        <p:txBody>
          <a:bodyPr wrap="square" rtlCol="0">
            <a:spAutoFit/>
          </a:bodyPr>
          <a:lstStyle/>
          <a:p>
            <a:r>
              <a:rPr lang="en-CA" sz="2400" dirty="0">
                <a:solidFill>
                  <a:schemeClr val="bg1"/>
                </a:solidFill>
                <a:latin typeface="Arial" pitchFamily="34" charset="0"/>
                <a:cs typeface="Arial" pitchFamily="34" charset="0"/>
              </a:rPr>
              <a:t>What they picked up was microwave radiation from the sky in all directions, not just from stars</a:t>
            </a:r>
          </a:p>
          <a:p>
            <a:endParaRPr lang="en-CA" sz="900" dirty="0">
              <a:solidFill>
                <a:schemeClr val="bg1"/>
              </a:solidFill>
              <a:latin typeface="Arial" pitchFamily="34" charset="0"/>
              <a:cs typeface="Arial" pitchFamily="34" charset="0"/>
            </a:endParaRPr>
          </a:p>
          <a:p>
            <a:r>
              <a:rPr lang="en-CA" sz="2400" dirty="0">
                <a:solidFill>
                  <a:schemeClr val="bg1"/>
                </a:solidFill>
                <a:latin typeface="Arial" pitchFamily="34" charset="0"/>
                <a:cs typeface="Arial" pitchFamily="34" charset="0"/>
              </a:rPr>
              <a:t>But what did that mean? </a:t>
            </a:r>
            <a:endParaRPr lang="en-CA"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38422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124" name="Picture 4"/>
          <p:cNvPicPr>
            <a:picLocks noGrp="1" noChangeAspect="1" noChangeArrowheads="1"/>
          </p:cNvPicPr>
          <p:nvPr>
            <p:ph idx="1"/>
          </p:nvPr>
        </p:nvPicPr>
        <p:blipFill>
          <a:blip r:embed="rId2" cstate="print"/>
          <a:srcRect/>
          <a:stretch>
            <a:fillRect/>
          </a:stretch>
        </p:blipFill>
        <p:spPr bwMode="auto">
          <a:xfrm>
            <a:off x="3647729" y="1916833"/>
            <a:ext cx="6807647" cy="4525963"/>
          </a:xfrm>
          <a:prstGeom prst="rect">
            <a:avLst/>
          </a:prstGeom>
          <a:noFill/>
          <a:ln w="9525">
            <a:noFill/>
            <a:miter lim="800000"/>
            <a:headEnd/>
            <a:tailEnd/>
          </a:ln>
        </p:spPr>
      </p:pic>
      <p:sp>
        <p:nvSpPr>
          <p:cNvPr id="9" name="TextBox 8"/>
          <p:cNvSpPr txBox="1"/>
          <p:nvPr/>
        </p:nvSpPr>
        <p:spPr>
          <a:xfrm>
            <a:off x="1991544" y="3501008"/>
            <a:ext cx="1507144" cy="707886"/>
          </a:xfrm>
          <a:prstGeom prst="rect">
            <a:avLst/>
          </a:prstGeom>
          <a:noFill/>
        </p:spPr>
        <p:txBody>
          <a:bodyPr wrap="none" rtlCol="0">
            <a:spAutoFit/>
          </a:bodyPr>
          <a:lstStyle/>
          <a:p>
            <a:r>
              <a:rPr lang="en-CA" sz="2000" dirty="0">
                <a:solidFill>
                  <a:schemeClr val="bg1"/>
                </a:solidFill>
                <a:latin typeface="Arial" pitchFamily="34" charset="0"/>
                <a:cs typeface="Arial" pitchFamily="34" charset="0"/>
              </a:rPr>
              <a:t>Isotopes of </a:t>
            </a:r>
          </a:p>
          <a:p>
            <a:r>
              <a:rPr lang="en-CA" sz="2000" dirty="0">
                <a:solidFill>
                  <a:schemeClr val="bg1"/>
                </a:solidFill>
                <a:latin typeface="Arial" pitchFamily="34" charset="0"/>
                <a:cs typeface="Arial" pitchFamily="34" charset="0"/>
              </a:rPr>
              <a:t>Hydrogen</a:t>
            </a:r>
            <a:endParaRPr lang="en-CA" sz="2000" dirty="0">
              <a:solidFill>
                <a:schemeClr val="bg1"/>
              </a:solidFill>
              <a:latin typeface="Arial" pitchFamily="34" charset="0"/>
              <a:cs typeface="Arial" pitchFamily="34" charset="0"/>
            </a:endParaRPr>
          </a:p>
        </p:txBody>
      </p:sp>
      <p:cxnSp>
        <p:nvCxnSpPr>
          <p:cNvPr id="11" name="Straight Arrow Connector 10"/>
          <p:cNvCxnSpPr/>
          <p:nvPr/>
        </p:nvCxnSpPr>
        <p:spPr>
          <a:xfrm flipV="1">
            <a:off x="2783632" y="2636912"/>
            <a:ext cx="720080" cy="648072"/>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567608" y="4437112"/>
            <a:ext cx="792088" cy="720080"/>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469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pPr>
              <a:buNone/>
            </a:pPr>
            <a:r>
              <a:rPr lang="en-CA" u="sng" dirty="0" smtClean="0">
                <a:solidFill>
                  <a:schemeClr val="bg1"/>
                </a:solidFill>
                <a:latin typeface="Arial" pitchFamily="34" charset="0"/>
                <a:cs typeface="Arial" pitchFamily="34" charset="0"/>
              </a:rPr>
              <a:t>Proportion of Matter in Stars </a:t>
            </a:r>
          </a:p>
          <a:p>
            <a:endParaRPr lang="en-US" sz="2000" dirty="0">
              <a:solidFill>
                <a:schemeClr val="bg1"/>
              </a:solidFill>
              <a:latin typeface="Helvetica" charset="0"/>
            </a:endParaRPr>
          </a:p>
          <a:p>
            <a:pPr>
              <a:buNone/>
            </a:pPr>
            <a:r>
              <a:rPr lang="en-US" sz="2000" dirty="0">
                <a:solidFill>
                  <a:schemeClr val="bg1"/>
                </a:solidFill>
                <a:latin typeface="Arial" pitchFamily="34" charset="0"/>
                <a:cs typeface="Arial" pitchFamily="34" charset="0"/>
              </a:rPr>
              <a:t>	</a:t>
            </a:r>
            <a:r>
              <a:rPr lang="en-US" sz="2800" dirty="0">
                <a:solidFill>
                  <a:schemeClr val="bg1"/>
                </a:solidFill>
                <a:latin typeface="Arial" pitchFamily="34" charset="0"/>
                <a:cs typeface="Arial" pitchFamily="34" charset="0"/>
              </a:rPr>
              <a:t>The theory is 12:1 ratio hydrogen to helium by number, or 75% 25%  by mass, from the Big Bang.  </a:t>
            </a:r>
          </a:p>
          <a:p>
            <a:pPr>
              <a:buNone/>
            </a:pPr>
            <a:endParaRPr lang="en-US" sz="2800" dirty="0">
              <a:solidFill>
                <a:schemeClr val="bg1"/>
              </a:solidFill>
              <a:latin typeface="Arial" pitchFamily="34" charset="0"/>
              <a:cs typeface="Arial" pitchFamily="34" charset="0"/>
            </a:endParaRPr>
          </a:p>
          <a:p>
            <a:pPr>
              <a:buNone/>
            </a:pPr>
            <a:r>
              <a:rPr lang="en-US" sz="2800" dirty="0">
                <a:solidFill>
                  <a:schemeClr val="bg1"/>
                </a:solidFill>
                <a:latin typeface="Arial" pitchFamily="34" charset="0"/>
                <a:cs typeface="Arial" pitchFamily="34" charset="0"/>
              </a:rPr>
              <a:t>	Most matter detected from the universe fits this composition supporting the Big Bang Theory. </a:t>
            </a:r>
          </a:p>
          <a:p>
            <a:pPr>
              <a:buNone/>
            </a:pPr>
            <a:endParaRPr lang="en-US" sz="2000" dirty="0">
              <a:latin typeface="Helvetica" charset="0"/>
            </a:endParaRPr>
          </a:p>
          <a:p>
            <a:pPr>
              <a:buNone/>
            </a:pPr>
            <a:endParaRPr lang="en-CA" sz="2000" dirty="0">
              <a:solidFill>
                <a:schemeClr val="bg1"/>
              </a:solidFill>
              <a:latin typeface="Arial" pitchFamily="34" charset="0"/>
              <a:cs typeface="Arial" pitchFamily="34" charset="0"/>
            </a:endParaRPr>
          </a:p>
        </p:txBody>
      </p:sp>
      <p:sp>
        <p:nvSpPr>
          <p:cNvPr id="5" name="Title 1"/>
          <p:cNvSpPr>
            <a:spLocks noGrp="1"/>
          </p:cNvSpPr>
          <p:nvPr>
            <p:ph type="title"/>
          </p:nvPr>
        </p:nvSpPr>
        <p:spPr/>
        <p:txBody>
          <a:bodyPr/>
          <a:lstStyle/>
          <a:p>
            <a:r>
              <a:rPr lang="en-CA" dirty="0" smtClean="0">
                <a:solidFill>
                  <a:schemeClr val="bg1"/>
                </a:solidFill>
                <a:latin typeface="Arial" pitchFamily="34" charset="0"/>
                <a:cs typeface="Arial" pitchFamily="34" charset="0"/>
              </a:rPr>
              <a:t>Evidence to Support the Theory</a:t>
            </a:r>
            <a:endParaRPr lang="en-CA"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38792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720851" y="1360489"/>
            <a:ext cx="8863013"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en-US" sz="2000" b="1" dirty="0">
                <a:solidFill>
                  <a:schemeClr val="bg1">
                    <a:lumMod val="75000"/>
                  </a:schemeClr>
                </a:solidFill>
                <a:latin typeface="Helvetica Neue" charset="0"/>
              </a:rPr>
              <a:t>Prediction</a:t>
            </a:r>
            <a:r>
              <a:rPr lang="en-US" altLang="en-US" sz="2000" dirty="0">
                <a:solidFill>
                  <a:schemeClr val="bg1">
                    <a:lumMod val="75000"/>
                  </a:schemeClr>
                </a:solidFill>
                <a:latin typeface="Helvetica Neue" charset="0"/>
              </a:rPr>
              <a:t>: An expanding universe is evolving over time. If we look at the early universe, it should appear different.</a:t>
            </a:r>
          </a:p>
          <a:p>
            <a:pPr eaLnBrk="1" hangingPunct="1"/>
            <a:endParaRPr lang="en-US" altLang="en-US" dirty="0">
              <a:solidFill>
                <a:schemeClr val="bg1">
                  <a:lumMod val="75000"/>
                </a:schemeClr>
              </a:solidFill>
              <a:latin typeface="Times New Roman" charset="0"/>
            </a:endParaRPr>
          </a:p>
        </p:txBody>
      </p:sp>
      <p:sp>
        <p:nvSpPr>
          <p:cNvPr id="25603" name="Rectangle 3"/>
          <p:cNvSpPr>
            <a:spLocks noChangeArrowheads="1"/>
          </p:cNvSpPr>
          <p:nvPr/>
        </p:nvSpPr>
        <p:spPr bwMode="auto">
          <a:xfrm>
            <a:off x="1727200" y="2151064"/>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2000" b="1" dirty="0">
                <a:solidFill>
                  <a:schemeClr val="bg1">
                    <a:lumMod val="75000"/>
                  </a:schemeClr>
                </a:solidFill>
                <a:latin typeface="Helvetica Neue" charset="0"/>
              </a:rPr>
              <a:t>Observation</a:t>
            </a:r>
            <a:r>
              <a:rPr lang="en-US" altLang="en-US" sz="2000" dirty="0">
                <a:solidFill>
                  <a:schemeClr val="bg1">
                    <a:lumMod val="75000"/>
                  </a:schemeClr>
                </a:solidFill>
                <a:latin typeface="Helvetica Neue" charset="0"/>
              </a:rPr>
              <a:t>:  Distant galaxies less evolved, physically and chemically.</a:t>
            </a:r>
          </a:p>
        </p:txBody>
      </p:sp>
      <p:sp>
        <p:nvSpPr>
          <p:cNvPr id="25604" name="Text Box 4"/>
          <p:cNvSpPr txBox="1">
            <a:spLocks noChangeArrowheads="1"/>
          </p:cNvSpPr>
          <p:nvPr/>
        </p:nvSpPr>
        <p:spPr bwMode="auto">
          <a:xfrm>
            <a:off x="1752600" y="723901"/>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a:solidFill>
                  <a:srgbClr val="CE1500"/>
                </a:solidFill>
                <a:latin typeface="HelveticaNeue BoldCond" charset="0"/>
              </a:rPr>
              <a:t>Testing the Big Bang model</a:t>
            </a:r>
          </a:p>
        </p:txBody>
      </p:sp>
      <p:pic>
        <p:nvPicPr>
          <p:cNvPr id="25605" name="Picture 5" descr="earlygalaxies.jpg                                              001263BE&#10;Super Nova                     BB7037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819401"/>
            <a:ext cx="3227388" cy="321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165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latin typeface="Arial" pitchFamily="34" charset="0"/>
                <a:cs typeface="Arial" pitchFamily="34" charset="0"/>
              </a:rPr>
              <a:t>Evidence to Support the Theory</a:t>
            </a:r>
            <a:endParaRPr lang="en-CA"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600203"/>
            <a:ext cx="8229600" cy="1828798"/>
          </a:xfrm>
        </p:spPr>
        <p:txBody>
          <a:bodyPr/>
          <a:lstStyle/>
          <a:p>
            <a:pPr>
              <a:buNone/>
            </a:pPr>
            <a:r>
              <a:rPr lang="en-CA" dirty="0" smtClean="0">
                <a:solidFill>
                  <a:schemeClr val="bg1"/>
                </a:solidFill>
                <a:latin typeface="Arial" pitchFamily="34" charset="0"/>
                <a:cs typeface="Arial" pitchFamily="34" charset="0"/>
              </a:rPr>
              <a:t>5. </a:t>
            </a:r>
            <a:r>
              <a:rPr lang="en-CA" u="sng" dirty="0" smtClean="0">
                <a:solidFill>
                  <a:schemeClr val="bg1"/>
                </a:solidFill>
                <a:latin typeface="Arial" pitchFamily="34" charset="0"/>
                <a:cs typeface="Arial" pitchFamily="34" charset="0"/>
              </a:rPr>
              <a:t>Observation of Distant Galaxies and Stars</a:t>
            </a:r>
          </a:p>
          <a:p>
            <a:pPr>
              <a:buNone/>
            </a:pPr>
            <a:endParaRPr lang="en-CA" sz="1100" u="sng" dirty="0">
              <a:solidFill>
                <a:schemeClr val="bg1"/>
              </a:solidFill>
              <a:latin typeface="Arial" pitchFamily="34" charset="0"/>
              <a:cs typeface="Arial" pitchFamily="34" charset="0"/>
            </a:endParaRPr>
          </a:p>
          <a:p>
            <a:pPr>
              <a:buNone/>
            </a:pPr>
            <a:r>
              <a:rPr lang="en-US" sz="2400" dirty="0">
                <a:solidFill>
                  <a:schemeClr val="bg1"/>
                </a:solidFill>
                <a:latin typeface="Arial" pitchFamily="34" charset="0"/>
                <a:cs typeface="Arial" pitchFamily="34" charset="0"/>
              </a:rPr>
              <a:t>An expanding universe is evolving over time. If we look at</a:t>
            </a:r>
          </a:p>
          <a:p>
            <a:pPr>
              <a:buNone/>
            </a:pPr>
            <a:r>
              <a:rPr lang="en-US" sz="2400" dirty="0">
                <a:solidFill>
                  <a:schemeClr val="bg1"/>
                </a:solidFill>
                <a:latin typeface="Arial" pitchFamily="34" charset="0"/>
                <a:cs typeface="Arial" pitchFamily="34" charset="0"/>
              </a:rPr>
              <a:t>the early universe, it should appear different.</a:t>
            </a:r>
          </a:p>
          <a:p>
            <a:pPr>
              <a:buNone/>
            </a:pPr>
            <a:endParaRPr lang="en-US" sz="2400" dirty="0">
              <a:solidFill>
                <a:schemeClr val="bg1"/>
              </a:solidFill>
              <a:latin typeface="Arial" pitchFamily="34" charset="0"/>
              <a:cs typeface="Arial" pitchFamily="34" charset="0"/>
            </a:endParaRPr>
          </a:p>
          <a:p>
            <a:pPr>
              <a:buNone/>
            </a:pPr>
            <a:endParaRPr lang="en-CA" sz="2400" dirty="0">
              <a:solidFill>
                <a:schemeClr val="bg1"/>
              </a:solidFill>
              <a:latin typeface="Arial" pitchFamily="34" charset="0"/>
              <a:cs typeface="Arial" pitchFamily="34" charset="0"/>
            </a:endParaRPr>
          </a:p>
        </p:txBody>
      </p:sp>
      <p:pic>
        <p:nvPicPr>
          <p:cNvPr id="4" name="Picture 5" descr="earlygalaxies.jpg                                              001263BE&#10;Super Nova                     BB703780:"/>
          <p:cNvPicPr>
            <a:picLocks noChangeAspect="1" noChangeArrowheads="1"/>
          </p:cNvPicPr>
          <p:nvPr/>
        </p:nvPicPr>
        <p:blipFill>
          <a:blip r:embed="rId2" cstate="print"/>
          <a:srcRect/>
          <a:stretch>
            <a:fillRect/>
          </a:stretch>
        </p:blipFill>
        <p:spPr bwMode="auto">
          <a:xfrm>
            <a:off x="2495600" y="3573016"/>
            <a:ext cx="2808312" cy="2800024"/>
          </a:xfrm>
          <a:prstGeom prst="rect">
            <a:avLst/>
          </a:prstGeom>
          <a:noFill/>
        </p:spPr>
      </p:pic>
      <p:sp>
        <p:nvSpPr>
          <p:cNvPr id="5" name="TextBox 4"/>
          <p:cNvSpPr txBox="1"/>
          <p:nvPr/>
        </p:nvSpPr>
        <p:spPr>
          <a:xfrm>
            <a:off x="5663952" y="3501008"/>
            <a:ext cx="4536504" cy="2893100"/>
          </a:xfrm>
          <a:prstGeom prst="rect">
            <a:avLst/>
          </a:prstGeom>
          <a:noFill/>
        </p:spPr>
        <p:txBody>
          <a:bodyPr wrap="square" rtlCol="0">
            <a:spAutoFit/>
          </a:bodyPr>
          <a:lstStyle/>
          <a:p>
            <a:r>
              <a:rPr lang="en-US" sz="2400" dirty="0">
                <a:solidFill>
                  <a:schemeClr val="bg1"/>
                </a:solidFill>
                <a:latin typeface="Arial" pitchFamily="34" charset="0"/>
                <a:cs typeface="Arial" pitchFamily="34" charset="0"/>
              </a:rPr>
              <a:t>Distant galaxies therefore appear as they did in a less evolved universe. </a:t>
            </a:r>
          </a:p>
          <a:p>
            <a:endParaRPr lang="en-US" sz="1400" dirty="0">
              <a:solidFill>
                <a:schemeClr val="bg1"/>
              </a:solidFill>
              <a:latin typeface="Arial" pitchFamily="34" charset="0"/>
              <a:cs typeface="Arial" pitchFamily="34" charset="0"/>
            </a:endParaRPr>
          </a:p>
          <a:p>
            <a:r>
              <a:rPr lang="en-US" sz="2400" dirty="0">
                <a:solidFill>
                  <a:schemeClr val="bg1"/>
                </a:solidFill>
                <a:latin typeface="Arial" pitchFamily="34" charset="0"/>
                <a:cs typeface="Arial" pitchFamily="34" charset="0"/>
              </a:rPr>
              <a:t>These early galaxies are more disturbed because of collisions with other galaxies, smaller and contain fewer heavy elements</a:t>
            </a:r>
            <a:endParaRPr lang="en-CA"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42757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hs-2006-52-a-full_jp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1993900"/>
            <a:ext cx="5937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8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782764" y="1277939"/>
            <a:ext cx="84851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en-US" sz="2000" b="1" dirty="0">
                <a:solidFill>
                  <a:schemeClr val="bg1">
                    <a:lumMod val="75000"/>
                  </a:schemeClr>
                </a:solidFill>
                <a:latin typeface="Helvetica Neue" charset="0"/>
              </a:rPr>
              <a:t>Prediction</a:t>
            </a:r>
            <a:r>
              <a:rPr lang="en-US" altLang="en-US" sz="2000" dirty="0">
                <a:latin typeface="Helvetica Neue" charset="0"/>
              </a:rPr>
              <a:t>:  	</a:t>
            </a:r>
            <a:r>
              <a:rPr lang="en-US" altLang="en-US" sz="2000" dirty="0">
                <a:solidFill>
                  <a:schemeClr val="bg1">
                    <a:lumMod val="75000"/>
                  </a:schemeClr>
                </a:solidFill>
                <a:latin typeface="Helvetica Neue" charset="0"/>
              </a:rPr>
              <a:t>The universe is expanding</a:t>
            </a:r>
          </a:p>
          <a:p>
            <a:pPr eaLnBrk="1" hangingPunct="1"/>
            <a:endParaRPr lang="en-US" altLang="en-US" dirty="0">
              <a:latin typeface="Times New Roman" charset="0"/>
            </a:endParaRPr>
          </a:p>
          <a:p>
            <a:pPr eaLnBrk="1" hangingPunct="1"/>
            <a:endParaRPr lang="en-US" altLang="en-US" dirty="0">
              <a:latin typeface="Times New Roman" charset="0"/>
            </a:endParaRPr>
          </a:p>
        </p:txBody>
      </p:sp>
      <p:sp>
        <p:nvSpPr>
          <p:cNvPr id="15363" name="Rectangle 3"/>
          <p:cNvSpPr>
            <a:spLocks noChangeArrowheads="1"/>
          </p:cNvSpPr>
          <p:nvPr/>
        </p:nvSpPr>
        <p:spPr bwMode="auto">
          <a:xfrm>
            <a:off x="1776413" y="1781175"/>
            <a:ext cx="773519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2000" b="1">
                <a:solidFill>
                  <a:schemeClr val="bg1">
                    <a:lumMod val="75000"/>
                  </a:schemeClr>
                </a:solidFill>
                <a:latin typeface="Helvetica Neue" charset="0"/>
              </a:rPr>
              <a:t>Observation</a:t>
            </a:r>
            <a:r>
              <a:rPr lang="en-US" altLang="en-US" sz="2000">
                <a:solidFill>
                  <a:schemeClr val="bg1">
                    <a:lumMod val="75000"/>
                  </a:schemeClr>
                </a:solidFill>
                <a:latin typeface="Helvetica Neue" charset="0"/>
              </a:rPr>
              <a:t>:     Galaxies are moving apart from each other (1929)</a:t>
            </a:r>
          </a:p>
          <a:p>
            <a:pPr eaLnBrk="1" hangingPunct="1"/>
            <a:r>
              <a:rPr lang="en-US" altLang="en-US">
                <a:solidFill>
                  <a:schemeClr val="bg1">
                    <a:lumMod val="75000"/>
                  </a:schemeClr>
                </a:solidFill>
                <a:latin typeface="Helvetica Neue" charset="0"/>
              </a:rPr>
              <a:t>		</a:t>
            </a:r>
          </a:p>
        </p:txBody>
      </p:sp>
      <p:sp>
        <p:nvSpPr>
          <p:cNvPr id="15364" name="Text Box 4"/>
          <p:cNvSpPr txBox="1">
            <a:spLocks noChangeArrowheads="1"/>
          </p:cNvSpPr>
          <p:nvPr/>
        </p:nvSpPr>
        <p:spPr bwMode="auto">
          <a:xfrm>
            <a:off x="1752600" y="709614"/>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a:solidFill>
                  <a:srgbClr val="CE1500"/>
                </a:solidFill>
                <a:latin typeface="HelveticaNeue BoldCond" charset="0"/>
              </a:rPr>
              <a:t>Testing the Big Bang model</a:t>
            </a:r>
            <a:endParaRPr lang="en-US" altLang="en-US" sz="2000">
              <a:solidFill>
                <a:srgbClr val="333333"/>
              </a:solidFill>
              <a:latin typeface="HelveticaNeue Condensed" charset="0"/>
            </a:endParaRPr>
          </a:p>
        </p:txBody>
      </p:sp>
      <p:pic>
        <p:nvPicPr>
          <p:cNvPr id="15365" name="Picture 5" descr="galaxies.jpg                                                   001263BE&#10;Super Nova                     BB7037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0"/>
            <a:ext cx="4114800" cy="3778250"/>
          </a:xfrm>
          <a:prstGeom prst="rect">
            <a:avLst/>
          </a:prstGeom>
          <a:noFill/>
          <a:ln w="25400">
            <a:solidFill>
              <a:srgbClr val="CE15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24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latin typeface="Arial" pitchFamily="34" charset="0"/>
                <a:cs typeface="Arial" pitchFamily="34" charset="0"/>
              </a:rPr>
              <a:t>Evidence to Support the Theory</a:t>
            </a:r>
            <a:endParaRPr lang="en-CA" dirty="0">
              <a:solidFill>
                <a:schemeClr val="bg1"/>
              </a:solidFill>
              <a:latin typeface="Arial" pitchFamily="34" charset="0"/>
              <a:cs typeface="Arial" pitchFamily="34" charset="0"/>
            </a:endParaRPr>
          </a:p>
        </p:txBody>
      </p:sp>
      <p:pic>
        <p:nvPicPr>
          <p:cNvPr id="6" name="Content Placeholder 5" descr="expansion1.gif"/>
          <p:cNvPicPr>
            <a:picLocks noGrp="1" noChangeAspect="1"/>
          </p:cNvPicPr>
          <p:nvPr>
            <p:ph idx="1"/>
          </p:nvPr>
        </p:nvPicPr>
        <p:blipFill>
          <a:blip r:embed="rId2" cstate="print"/>
          <a:stretch>
            <a:fillRect/>
          </a:stretch>
        </p:blipFill>
        <p:spPr>
          <a:xfrm>
            <a:off x="3863752" y="2348881"/>
            <a:ext cx="4931470" cy="3173843"/>
          </a:xfrm>
        </p:spPr>
      </p:pic>
      <p:sp>
        <p:nvSpPr>
          <p:cNvPr id="7" name="TextBox 6"/>
          <p:cNvSpPr txBox="1"/>
          <p:nvPr/>
        </p:nvSpPr>
        <p:spPr>
          <a:xfrm>
            <a:off x="2207569" y="1556793"/>
            <a:ext cx="6016391" cy="584775"/>
          </a:xfrm>
          <a:prstGeom prst="rect">
            <a:avLst/>
          </a:prstGeom>
          <a:noFill/>
        </p:spPr>
        <p:txBody>
          <a:bodyPr wrap="none" rtlCol="0">
            <a:spAutoFit/>
          </a:bodyPr>
          <a:lstStyle/>
          <a:p>
            <a:r>
              <a:rPr lang="en-CA" sz="3200" dirty="0">
                <a:solidFill>
                  <a:schemeClr val="bg1"/>
                </a:solidFill>
                <a:latin typeface="Arial" pitchFamily="34" charset="0"/>
                <a:cs typeface="Arial" pitchFamily="34" charset="0"/>
              </a:rPr>
              <a:t>6. </a:t>
            </a:r>
            <a:r>
              <a:rPr lang="en-CA" sz="3200" u="sng" dirty="0">
                <a:solidFill>
                  <a:schemeClr val="bg1"/>
                </a:solidFill>
                <a:latin typeface="Arial" pitchFamily="34" charset="0"/>
                <a:cs typeface="Arial" pitchFamily="34" charset="0"/>
              </a:rPr>
              <a:t>Expanding Dynamic Universe</a:t>
            </a:r>
            <a:endParaRPr lang="en-CA" sz="3200" u="sng" dirty="0">
              <a:solidFill>
                <a:schemeClr val="bg1"/>
              </a:solidFill>
              <a:latin typeface="Arial" pitchFamily="34" charset="0"/>
              <a:cs typeface="Arial" pitchFamily="34" charset="0"/>
            </a:endParaRPr>
          </a:p>
        </p:txBody>
      </p:sp>
      <p:sp>
        <p:nvSpPr>
          <p:cNvPr id="5" name="TextBox 4"/>
          <p:cNvSpPr txBox="1"/>
          <p:nvPr/>
        </p:nvSpPr>
        <p:spPr>
          <a:xfrm>
            <a:off x="1976197" y="5733257"/>
            <a:ext cx="8760732" cy="830997"/>
          </a:xfrm>
          <a:prstGeom prst="rect">
            <a:avLst/>
          </a:prstGeom>
          <a:noFill/>
        </p:spPr>
        <p:txBody>
          <a:bodyPr wrap="none" rtlCol="0">
            <a:spAutoFit/>
          </a:bodyPr>
          <a:lstStyle/>
          <a:p>
            <a:r>
              <a:rPr lang="en-CA" sz="2400" dirty="0">
                <a:solidFill>
                  <a:schemeClr val="bg1"/>
                </a:solidFill>
                <a:latin typeface="Arial" pitchFamily="34" charset="0"/>
                <a:cs typeface="Arial" pitchFamily="34" charset="0"/>
              </a:rPr>
              <a:t>According to Einstein, space-time of the universe is expanding </a:t>
            </a:r>
          </a:p>
          <a:p>
            <a:r>
              <a:rPr lang="en-CA" sz="2400" dirty="0">
                <a:solidFill>
                  <a:schemeClr val="bg1"/>
                </a:solidFill>
                <a:latin typeface="Arial" pitchFamily="34" charset="0"/>
                <a:cs typeface="Arial" pitchFamily="34" charset="0"/>
              </a:rPr>
              <a:t>and because of it the galaxies are drifting apart.</a:t>
            </a:r>
            <a:endParaRPr lang="en-CA"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82275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xpanding universe.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3347" y="404664"/>
            <a:ext cx="6925306" cy="5854618"/>
          </a:xfrm>
        </p:spPr>
      </p:pic>
    </p:spTree>
    <p:extLst>
      <p:ext uri="{BB962C8B-B14F-4D97-AF65-F5344CB8AC3E}">
        <p14:creationId xmlns:p14="http://schemas.microsoft.com/office/powerpoint/2010/main" val="1275373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latin typeface="Arial" pitchFamily="34" charset="0"/>
                <a:cs typeface="Arial" pitchFamily="34" charset="0"/>
              </a:rPr>
              <a:t>Evidence to Support the Theory</a:t>
            </a:r>
            <a:endParaRPr lang="en-CA" dirty="0"/>
          </a:p>
        </p:txBody>
      </p:sp>
      <p:pic>
        <p:nvPicPr>
          <p:cNvPr id="4" name="Picture 5" descr="FG23_24"/>
          <p:cNvPicPr>
            <a:picLocks noGrp="1" noChangeAspect="1" noChangeArrowheads="1"/>
          </p:cNvPicPr>
          <p:nvPr>
            <p:ph idx="1"/>
          </p:nvPr>
        </p:nvPicPr>
        <p:blipFill>
          <a:blip r:embed="rId2" cstate="print"/>
          <a:srcRect/>
          <a:stretch>
            <a:fillRect/>
          </a:stretch>
        </p:blipFill>
        <p:spPr>
          <a:xfrm>
            <a:off x="1919536" y="2708920"/>
            <a:ext cx="8229600" cy="3498084"/>
          </a:xfrm>
          <a:noFill/>
        </p:spPr>
      </p:pic>
      <p:sp>
        <p:nvSpPr>
          <p:cNvPr id="5" name="TextBox 4"/>
          <p:cNvSpPr txBox="1"/>
          <p:nvPr/>
        </p:nvSpPr>
        <p:spPr>
          <a:xfrm>
            <a:off x="1919536" y="1412776"/>
            <a:ext cx="5697394" cy="1077218"/>
          </a:xfrm>
          <a:prstGeom prst="rect">
            <a:avLst/>
          </a:prstGeom>
          <a:noFill/>
        </p:spPr>
        <p:txBody>
          <a:bodyPr wrap="none" rtlCol="0">
            <a:spAutoFit/>
          </a:bodyPr>
          <a:lstStyle/>
          <a:p>
            <a:r>
              <a:rPr lang="en-CA" sz="3200" u="sng" dirty="0">
                <a:solidFill>
                  <a:schemeClr val="bg1"/>
                </a:solidFill>
                <a:latin typeface="Arial" pitchFamily="34" charset="0"/>
                <a:cs typeface="Arial" pitchFamily="34" charset="0"/>
              </a:rPr>
              <a:t>Expanding Dynamic Universe</a:t>
            </a:r>
            <a:r>
              <a:rPr lang="en-CA" sz="3200" dirty="0">
                <a:solidFill>
                  <a:schemeClr val="bg1"/>
                </a:solidFill>
                <a:latin typeface="Arial" pitchFamily="34" charset="0"/>
                <a:cs typeface="Arial" pitchFamily="34" charset="0"/>
              </a:rPr>
              <a:t>-</a:t>
            </a:r>
          </a:p>
          <a:p>
            <a:r>
              <a:rPr lang="en-CA" sz="3200" dirty="0">
                <a:solidFill>
                  <a:schemeClr val="bg1"/>
                </a:solidFill>
                <a:latin typeface="Arial" pitchFamily="34" charset="0"/>
                <a:cs typeface="Arial" pitchFamily="34" charset="0"/>
              </a:rPr>
              <a:t>Raisin Bread Analogy</a:t>
            </a:r>
            <a:endParaRPr lang="en-CA" sz="3200" u="sng"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7346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911350" y="1154113"/>
            <a:ext cx="738580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2000" b="1" dirty="0">
                <a:solidFill>
                  <a:schemeClr val="bg1">
                    <a:lumMod val="75000"/>
                  </a:schemeClr>
                </a:solidFill>
                <a:latin typeface="Helvetica Neue" charset="0"/>
              </a:rPr>
              <a:t>Observation</a:t>
            </a:r>
            <a:r>
              <a:rPr lang="en-US" altLang="en-US" sz="2000" dirty="0">
                <a:solidFill>
                  <a:schemeClr val="bg1">
                    <a:lumMod val="75000"/>
                  </a:schemeClr>
                </a:solidFill>
                <a:latin typeface="Helvetica Neue" charset="0"/>
              </a:rPr>
              <a:t>: 90% of matter is an unknown form:  Dark Matter.</a:t>
            </a:r>
          </a:p>
          <a:p>
            <a:pPr eaLnBrk="1" hangingPunct="1"/>
            <a:endParaRPr lang="en-US" altLang="en-US" dirty="0">
              <a:solidFill>
                <a:schemeClr val="bg1">
                  <a:lumMod val="75000"/>
                </a:schemeClr>
              </a:solidFill>
              <a:latin typeface="Times New Roman" charset="0"/>
            </a:endParaRPr>
          </a:p>
        </p:txBody>
      </p:sp>
      <p:sp>
        <p:nvSpPr>
          <p:cNvPr id="26627" name="Rectangle 3"/>
          <p:cNvSpPr>
            <a:spLocks noChangeArrowheads="1"/>
          </p:cNvSpPr>
          <p:nvPr/>
        </p:nvSpPr>
        <p:spPr bwMode="auto">
          <a:xfrm>
            <a:off x="1912938" y="1654176"/>
            <a:ext cx="779893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2000" b="1" dirty="0">
                <a:solidFill>
                  <a:schemeClr val="bg1">
                    <a:lumMod val="75000"/>
                  </a:schemeClr>
                </a:solidFill>
                <a:latin typeface="Helvetica Neue" charset="0"/>
              </a:rPr>
              <a:t>Refine</a:t>
            </a:r>
            <a:r>
              <a:rPr lang="en-US" altLang="en-US" sz="2000" dirty="0">
                <a:solidFill>
                  <a:schemeClr val="bg1">
                    <a:lumMod val="75000"/>
                  </a:schemeClr>
                </a:solidFill>
                <a:latin typeface="Helvetica Neue" charset="0"/>
              </a:rPr>
              <a:t>:  A new and unknown form of matter exists.  But its gravity </a:t>
            </a:r>
          </a:p>
          <a:p>
            <a:pPr eaLnBrk="1" hangingPunct="1"/>
            <a:r>
              <a:rPr lang="en-US" altLang="en-US" sz="2000" dirty="0">
                <a:solidFill>
                  <a:schemeClr val="bg1">
                    <a:lumMod val="75000"/>
                  </a:schemeClr>
                </a:solidFill>
                <a:latin typeface="Helvetica Neue" charset="0"/>
              </a:rPr>
              <a:t>works the same way, and its presence is needed to explain how </a:t>
            </a:r>
          </a:p>
          <a:p>
            <a:pPr eaLnBrk="1" hangingPunct="1"/>
            <a:r>
              <a:rPr lang="en-US" altLang="en-US" sz="2000" dirty="0">
                <a:solidFill>
                  <a:schemeClr val="bg1">
                    <a:lumMod val="75000"/>
                  </a:schemeClr>
                </a:solidFill>
                <a:latin typeface="Helvetica Neue" charset="0"/>
              </a:rPr>
              <a:t>the universe looks.</a:t>
            </a:r>
            <a:r>
              <a:rPr lang="en-US" altLang="en-US" dirty="0">
                <a:solidFill>
                  <a:schemeClr val="bg1">
                    <a:lumMod val="75000"/>
                  </a:schemeClr>
                </a:solidFill>
                <a:latin typeface="Times New Roman" charset="0"/>
              </a:rPr>
              <a:t> </a:t>
            </a:r>
          </a:p>
        </p:txBody>
      </p:sp>
      <p:sp>
        <p:nvSpPr>
          <p:cNvPr id="26628" name="Text Box 4"/>
          <p:cNvSpPr txBox="1">
            <a:spLocks noChangeArrowheads="1"/>
          </p:cNvSpPr>
          <p:nvPr/>
        </p:nvSpPr>
        <p:spPr bwMode="auto">
          <a:xfrm>
            <a:off x="1752600" y="723901"/>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a:solidFill>
                  <a:srgbClr val="CE1500"/>
                </a:solidFill>
                <a:latin typeface="HelveticaNeue BoldCond" charset="0"/>
              </a:rPr>
              <a:t>Testing the Big Bang model</a:t>
            </a:r>
          </a:p>
        </p:txBody>
      </p:sp>
      <p:sp>
        <p:nvSpPr>
          <p:cNvPr id="26629" name="Text Box 5"/>
          <p:cNvSpPr txBox="1">
            <a:spLocks noChangeArrowheads="1"/>
          </p:cNvSpPr>
          <p:nvPr/>
        </p:nvSpPr>
        <p:spPr bwMode="auto">
          <a:xfrm>
            <a:off x="8534400" y="5562600"/>
            <a:ext cx="1181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en-US" sz="1600">
                <a:latin typeface="Helvetica Neue" charset="0"/>
              </a:rPr>
              <a:t>Vera Rubin</a:t>
            </a:r>
            <a:endParaRPr lang="en-US" altLang="en-US" sz="1200">
              <a:latin typeface="Helvetica Neue" charset="0"/>
            </a:endParaRPr>
          </a:p>
        </p:txBody>
      </p:sp>
      <p:pic>
        <p:nvPicPr>
          <p:cNvPr id="26630" name="Picture 6" descr="&#10;edgeon.jpg                                                     001263BE&#10;Super Nova                     BB7037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971801"/>
            <a:ext cx="3873500" cy="2608263"/>
          </a:xfrm>
          <a:prstGeom prst="rect">
            <a:avLst/>
          </a:prstGeom>
          <a:noFill/>
          <a:ln w="15875">
            <a:solidFill>
              <a:srgbClr val="CE1500"/>
            </a:solidFill>
            <a:miter lim="800000"/>
            <a:headEnd/>
            <a:tailEnd/>
          </a:ln>
          <a:extLst>
            <a:ext uri="{909E8E84-426E-40DD-AFC4-6F175D3DCCD1}">
              <a14:hiddenFill xmlns:a14="http://schemas.microsoft.com/office/drawing/2010/main">
                <a:solidFill>
                  <a:srgbClr val="FFFFFF"/>
                </a:solidFill>
              </a14:hiddenFill>
            </a:ext>
          </a:extLst>
        </p:spPr>
      </p:pic>
      <p:pic>
        <p:nvPicPr>
          <p:cNvPr id="26632" name="Picture 8" descr="&#10;verarubin.jpg                                                  001263BE&#10;Super Nova                     BB7037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581400"/>
            <a:ext cx="1460500" cy="1828800"/>
          </a:xfrm>
          <a:prstGeom prst="rect">
            <a:avLst/>
          </a:prstGeom>
          <a:noFill/>
          <a:ln w="19050">
            <a:solidFill>
              <a:srgbClr val="CE15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22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latin typeface="Arial" pitchFamily="34" charset="0"/>
                <a:cs typeface="Arial" pitchFamily="34" charset="0"/>
              </a:rPr>
              <a:t>Evidence to Support the Theory</a:t>
            </a:r>
            <a:endParaRPr lang="en-CA"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91544" y="1340768"/>
            <a:ext cx="8229600" cy="4896544"/>
          </a:xfrm>
        </p:spPr>
        <p:txBody>
          <a:bodyPr>
            <a:normAutofit/>
          </a:bodyPr>
          <a:lstStyle/>
          <a:p>
            <a:pPr>
              <a:buNone/>
            </a:pPr>
            <a:r>
              <a:rPr lang="en-CA" u="sng" dirty="0" smtClean="0">
                <a:solidFill>
                  <a:schemeClr val="bg1"/>
                </a:solidFill>
                <a:latin typeface="Arial" pitchFamily="34" charset="0"/>
                <a:cs typeface="Arial" pitchFamily="34" charset="0"/>
              </a:rPr>
              <a:t>Cosmic Background Radiation</a:t>
            </a:r>
          </a:p>
          <a:p>
            <a:pPr>
              <a:buNone/>
            </a:pPr>
            <a:endParaRPr lang="en-CA" sz="1200" u="sng" dirty="0">
              <a:solidFill>
                <a:schemeClr val="bg1"/>
              </a:solidFill>
              <a:latin typeface="Arial" pitchFamily="34" charset="0"/>
              <a:cs typeface="Arial" pitchFamily="34" charset="0"/>
            </a:endParaRPr>
          </a:p>
          <a:p>
            <a:pPr>
              <a:buNone/>
            </a:pPr>
            <a:r>
              <a:rPr lang="en-CA" sz="2400" dirty="0">
                <a:solidFill>
                  <a:schemeClr val="bg1"/>
                </a:solidFill>
                <a:latin typeface="Arial" pitchFamily="34" charset="0"/>
                <a:cs typeface="Arial" pitchFamily="34" charset="0"/>
              </a:rPr>
              <a:t>	Penzias and Wilson unintentionally discovered </a:t>
            </a:r>
            <a:r>
              <a:rPr lang="en-CA" sz="2400" b="1" i="1" dirty="0">
                <a:solidFill>
                  <a:schemeClr val="bg1"/>
                </a:solidFill>
                <a:latin typeface="Arial" pitchFamily="34" charset="0"/>
                <a:cs typeface="Arial" pitchFamily="34" charset="0"/>
              </a:rPr>
              <a:t>cosmic background radiation.</a:t>
            </a:r>
            <a:endParaRPr lang="en-CA" sz="2400" dirty="0">
              <a:solidFill>
                <a:schemeClr val="bg1"/>
              </a:solidFill>
              <a:latin typeface="Arial" pitchFamily="34" charset="0"/>
              <a:cs typeface="Arial" pitchFamily="34" charset="0"/>
            </a:endParaRPr>
          </a:p>
          <a:p>
            <a:pPr>
              <a:buNone/>
            </a:pPr>
            <a:endParaRPr lang="en-CA" sz="2400" b="1" i="1" dirty="0">
              <a:solidFill>
                <a:schemeClr val="bg1"/>
              </a:solidFill>
              <a:latin typeface="Arial" pitchFamily="34" charset="0"/>
              <a:cs typeface="Arial" pitchFamily="34" charset="0"/>
            </a:endParaRPr>
          </a:p>
          <a:p>
            <a:pPr>
              <a:buNone/>
            </a:pPr>
            <a:r>
              <a:rPr lang="en-CA" sz="2400" b="1" i="1" dirty="0">
                <a:solidFill>
                  <a:schemeClr val="bg1"/>
                </a:solidFill>
                <a:latin typeface="Arial" pitchFamily="34" charset="0"/>
                <a:cs typeface="Arial" pitchFamily="34" charset="0"/>
              </a:rPr>
              <a:t>	</a:t>
            </a:r>
            <a:r>
              <a:rPr lang="en-CA" sz="2400" dirty="0">
                <a:solidFill>
                  <a:schemeClr val="bg1"/>
                </a:solidFill>
                <a:latin typeface="Arial" pitchFamily="34" charset="0"/>
                <a:cs typeface="Arial" pitchFamily="34" charset="0"/>
              </a:rPr>
              <a:t>It is believed that this is leftover radiation from the initial big bang.</a:t>
            </a:r>
          </a:p>
          <a:p>
            <a:pPr>
              <a:buNone/>
            </a:pPr>
            <a:endParaRPr lang="en-CA" sz="2400" dirty="0">
              <a:solidFill>
                <a:schemeClr val="bg1"/>
              </a:solidFill>
              <a:latin typeface="Arial" pitchFamily="34" charset="0"/>
              <a:cs typeface="Arial" pitchFamily="34" charset="0"/>
            </a:endParaRPr>
          </a:p>
          <a:p>
            <a:pPr>
              <a:buNone/>
            </a:pPr>
            <a:r>
              <a:rPr lang="en-CA" sz="2400" dirty="0">
                <a:solidFill>
                  <a:schemeClr val="bg1"/>
                </a:solidFill>
                <a:latin typeface="Arial" pitchFamily="34" charset="0"/>
                <a:cs typeface="Arial" pitchFamily="34" charset="0"/>
              </a:rPr>
              <a:t>	Penzias and Wilson later </a:t>
            </a:r>
          </a:p>
          <a:p>
            <a:pPr>
              <a:buNone/>
            </a:pPr>
            <a:r>
              <a:rPr lang="en-CA" sz="2400" dirty="0">
                <a:solidFill>
                  <a:schemeClr val="bg1"/>
                </a:solidFill>
                <a:latin typeface="Arial" pitchFamily="34" charset="0"/>
                <a:cs typeface="Arial" pitchFamily="34" charset="0"/>
              </a:rPr>
              <a:t>	won a Nobel Prize for their</a:t>
            </a:r>
          </a:p>
          <a:p>
            <a:pPr>
              <a:buNone/>
            </a:pPr>
            <a:r>
              <a:rPr lang="en-CA" sz="2400" dirty="0">
                <a:solidFill>
                  <a:schemeClr val="bg1"/>
                </a:solidFill>
                <a:latin typeface="Arial" pitchFamily="34" charset="0"/>
                <a:cs typeface="Arial" pitchFamily="34" charset="0"/>
              </a:rPr>
              <a:t>	 serendipitous find. </a:t>
            </a:r>
          </a:p>
        </p:txBody>
      </p:sp>
      <p:pic>
        <p:nvPicPr>
          <p:cNvPr id="3075" name="Picture 3"/>
          <p:cNvPicPr>
            <a:picLocks noChangeAspect="1" noChangeArrowheads="1"/>
          </p:cNvPicPr>
          <p:nvPr/>
        </p:nvPicPr>
        <p:blipFill>
          <a:blip r:embed="rId2" cstate="print"/>
          <a:srcRect/>
          <a:stretch>
            <a:fillRect/>
          </a:stretch>
        </p:blipFill>
        <p:spPr bwMode="auto">
          <a:xfrm>
            <a:off x="6456041" y="4077072"/>
            <a:ext cx="3323861" cy="2492896"/>
          </a:xfrm>
          <a:prstGeom prst="rect">
            <a:avLst/>
          </a:prstGeom>
          <a:noFill/>
          <a:ln w="9525">
            <a:noFill/>
            <a:miter lim="800000"/>
            <a:headEnd/>
            <a:tailEnd/>
          </a:ln>
        </p:spPr>
      </p:pic>
    </p:spTree>
    <p:extLst>
      <p:ext uri="{BB962C8B-B14F-4D97-AF65-F5344CB8AC3E}">
        <p14:creationId xmlns:p14="http://schemas.microsoft.com/office/powerpoint/2010/main" val="1943327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804988" y="1311275"/>
            <a:ext cx="817031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2000" b="1" dirty="0">
                <a:solidFill>
                  <a:schemeClr val="bg1">
                    <a:lumMod val="75000"/>
                  </a:schemeClr>
                </a:solidFill>
                <a:latin typeface="Helvetica Neue" charset="0"/>
              </a:rPr>
              <a:t>Prediction</a:t>
            </a:r>
            <a:r>
              <a:rPr lang="en-US" altLang="en-US" sz="2000" dirty="0">
                <a:solidFill>
                  <a:schemeClr val="bg1">
                    <a:lumMod val="75000"/>
                  </a:schemeClr>
                </a:solidFill>
                <a:latin typeface="Helvetica Neue" charset="0"/>
              </a:rPr>
              <a:t>:  If the universe was denser, hotter, in past, we should see </a:t>
            </a:r>
          </a:p>
          <a:p>
            <a:pPr eaLnBrk="1" hangingPunct="1"/>
            <a:r>
              <a:rPr lang="en-US" altLang="en-US" sz="2000" dirty="0">
                <a:solidFill>
                  <a:schemeClr val="bg1">
                    <a:lumMod val="75000"/>
                  </a:schemeClr>
                </a:solidFill>
                <a:latin typeface="Helvetica Neue" charset="0"/>
              </a:rPr>
              <a:t>evidence of left-over heat from early universe.</a:t>
            </a:r>
            <a:endParaRPr lang="en-US" altLang="en-US" dirty="0">
              <a:solidFill>
                <a:schemeClr val="bg1">
                  <a:lumMod val="75000"/>
                </a:schemeClr>
              </a:solidFill>
              <a:latin typeface="Times New Roman" charset="0"/>
            </a:endParaRPr>
          </a:p>
          <a:p>
            <a:pPr eaLnBrk="1" hangingPunct="1"/>
            <a:r>
              <a:rPr lang="en-US" altLang="en-US" sz="2000" dirty="0">
                <a:solidFill>
                  <a:schemeClr val="bg1">
                    <a:lumMod val="75000"/>
                  </a:schemeClr>
                </a:solidFill>
                <a:latin typeface="Times New Roman" charset="0"/>
              </a:rPr>
              <a:t>  			</a:t>
            </a:r>
            <a:endParaRPr lang="en-US" altLang="en-US" dirty="0">
              <a:solidFill>
                <a:schemeClr val="bg1">
                  <a:lumMod val="75000"/>
                </a:schemeClr>
              </a:solidFill>
              <a:latin typeface="Times New Roman" charset="0"/>
            </a:endParaRPr>
          </a:p>
          <a:p>
            <a:pPr eaLnBrk="1" hangingPunct="1"/>
            <a:endParaRPr lang="en-US" altLang="en-US" dirty="0">
              <a:solidFill>
                <a:schemeClr val="bg1">
                  <a:lumMod val="75000"/>
                </a:schemeClr>
              </a:solidFill>
              <a:latin typeface="Times New Roman" charset="0"/>
            </a:endParaRPr>
          </a:p>
        </p:txBody>
      </p:sp>
      <p:sp>
        <p:nvSpPr>
          <p:cNvPr id="23555" name="Rectangle 3"/>
          <p:cNvSpPr>
            <a:spLocks noChangeArrowheads="1"/>
          </p:cNvSpPr>
          <p:nvPr/>
        </p:nvSpPr>
        <p:spPr bwMode="auto">
          <a:xfrm>
            <a:off x="1760538" y="2066926"/>
            <a:ext cx="8793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2000" b="1" dirty="0">
                <a:solidFill>
                  <a:schemeClr val="bg1">
                    <a:lumMod val="75000"/>
                  </a:schemeClr>
                </a:solidFill>
                <a:latin typeface="Helvetica Neue" charset="0"/>
              </a:rPr>
              <a:t>Observation</a:t>
            </a:r>
            <a:r>
              <a:rPr lang="en-US" altLang="en-US" sz="2000" dirty="0">
                <a:latin typeface="Helvetica Neue" charset="0"/>
              </a:rPr>
              <a:t>:  </a:t>
            </a:r>
            <a:r>
              <a:rPr lang="en-US" altLang="en-US" sz="2000" dirty="0">
                <a:solidFill>
                  <a:schemeClr val="bg1">
                    <a:lumMod val="75000"/>
                  </a:schemeClr>
                </a:solidFill>
                <a:latin typeface="Helvetica Neue" charset="0"/>
              </a:rPr>
              <a:t>Left-over heat from the early universe. (</a:t>
            </a:r>
            <a:r>
              <a:rPr lang="en-US" altLang="en-US" sz="1600" dirty="0">
                <a:solidFill>
                  <a:schemeClr val="bg1">
                    <a:lumMod val="75000"/>
                  </a:schemeClr>
                </a:solidFill>
                <a:latin typeface="Helvetica Neue" charset="0"/>
              </a:rPr>
              <a:t>Penzias and Wilson, 1965</a:t>
            </a:r>
            <a:r>
              <a:rPr lang="en-US" altLang="en-US" sz="2000" dirty="0">
                <a:solidFill>
                  <a:schemeClr val="bg1">
                    <a:lumMod val="75000"/>
                  </a:schemeClr>
                </a:solidFill>
                <a:latin typeface="Helvetica Neue" charset="0"/>
              </a:rPr>
              <a:t>) </a:t>
            </a:r>
          </a:p>
        </p:txBody>
      </p:sp>
      <p:sp>
        <p:nvSpPr>
          <p:cNvPr id="23556" name="Text Box 4"/>
          <p:cNvSpPr txBox="1">
            <a:spLocks noChangeArrowheads="1"/>
          </p:cNvSpPr>
          <p:nvPr/>
        </p:nvSpPr>
        <p:spPr bwMode="auto">
          <a:xfrm>
            <a:off x="1752600" y="723901"/>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dirty="0">
                <a:solidFill>
                  <a:srgbClr val="CE1500"/>
                </a:solidFill>
                <a:latin typeface="HelveticaNeue BoldCond" charset="0"/>
              </a:rPr>
              <a:t>Testing the Big Bang model</a:t>
            </a:r>
          </a:p>
        </p:txBody>
      </p:sp>
      <p:pic>
        <p:nvPicPr>
          <p:cNvPr id="23559" name="Picture 7" descr="wmap.jpg                                                       001263BE&#10;Super Nova                     BB7037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2667000"/>
            <a:ext cx="6456363" cy="3227388"/>
          </a:xfrm>
          <a:prstGeom prst="rect">
            <a:avLst/>
          </a:prstGeom>
          <a:noFill/>
          <a:ln w="15875">
            <a:solidFill>
              <a:srgbClr val="CE15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00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612881" presetClass="entr" presetSubtype="9612881" fill="hold" nodeType="clickEffect">
                                  <p:stCondLst>
                                    <p:cond delay="0"/>
                                  </p:stCondLst>
                                  <p:childTnLst>
                                    <p:set>
                                      <p:cBhvr>
                                        <p:cTn id="10" dur="1" fill="hold">
                                          <p:stCondLst>
                                            <p:cond delay="499"/>
                                          </p:stCondLst>
                                        </p:cTn>
                                        <p:tgtEl>
                                          <p:spTgt spid="23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88640"/>
            <a:ext cx="8229600" cy="1143000"/>
          </a:xfrm>
        </p:spPr>
        <p:txBody>
          <a:bodyPr/>
          <a:lstStyle/>
          <a:p>
            <a:r>
              <a:rPr lang="en-CA" dirty="0" smtClean="0">
                <a:solidFill>
                  <a:schemeClr val="bg1"/>
                </a:solidFill>
                <a:latin typeface="Arial" pitchFamily="34" charset="0"/>
                <a:cs typeface="Arial" pitchFamily="34" charset="0"/>
              </a:rPr>
              <a:t>Evidence to Support the Theory</a:t>
            </a:r>
            <a:endParaRPr lang="en-CA"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268760"/>
            <a:ext cx="8229600" cy="5256584"/>
          </a:xfrm>
        </p:spPr>
        <p:txBody>
          <a:bodyPr/>
          <a:lstStyle/>
          <a:p>
            <a:pPr>
              <a:buNone/>
            </a:pPr>
            <a:r>
              <a:rPr lang="en-CA" dirty="0" smtClean="0">
                <a:solidFill>
                  <a:schemeClr val="bg1"/>
                </a:solidFill>
                <a:latin typeface="Arial" pitchFamily="34" charset="0"/>
                <a:cs typeface="Arial" pitchFamily="34" charset="0"/>
              </a:rPr>
              <a:t>3. </a:t>
            </a:r>
            <a:r>
              <a:rPr lang="en-CA" u="sng" dirty="0" smtClean="0">
                <a:solidFill>
                  <a:schemeClr val="bg1"/>
                </a:solidFill>
                <a:latin typeface="Arial" pitchFamily="34" charset="0"/>
                <a:cs typeface="Arial" pitchFamily="34" charset="0"/>
              </a:rPr>
              <a:t>Radiation Mapping</a:t>
            </a:r>
          </a:p>
          <a:p>
            <a:pPr>
              <a:buNone/>
            </a:pPr>
            <a:endParaRPr lang="en-CA" sz="1600" dirty="0">
              <a:solidFill>
                <a:schemeClr val="bg1"/>
              </a:solidFill>
              <a:latin typeface="Arial" pitchFamily="34" charset="0"/>
              <a:cs typeface="Arial" pitchFamily="34" charset="0"/>
            </a:endParaRPr>
          </a:p>
          <a:p>
            <a:pPr>
              <a:buNone/>
            </a:pPr>
            <a:r>
              <a:rPr lang="en-CA" sz="2000" dirty="0">
                <a:solidFill>
                  <a:schemeClr val="bg1"/>
                </a:solidFill>
                <a:latin typeface="Arial" pitchFamily="34" charset="0"/>
                <a:cs typeface="Arial" pitchFamily="34" charset="0"/>
              </a:rPr>
              <a:t>	Cosmic Background Explorer (COBE) satellite created detailed maps of the background radiation from distant parts of the universe in 1992.</a:t>
            </a:r>
          </a:p>
          <a:p>
            <a:pPr>
              <a:buNone/>
            </a:pPr>
            <a:endParaRPr lang="en-CA" sz="2000" dirty="0">
              <a:solidFill>
                <a:schemeClr val="bg1"/>
              </a:solidFill>
              <a:latin typeface="Arial" pitchFamily="34" charset="0"/>
              <a:cs typeface="Arial" pitchFamily="34" charset="0"/>
            </a:endParaRPr>
          </a:p>
          <a:p>
            <a:pPr>
              <a:buNone/>
            </a:pPr>
            <a:r>
              <a:rPr lang="en-CA" sz="2000" dirty="0">
                <a:solidFill>
                  <a:schemeClr val="bg1"/>
                </a:solidFill>
                <a:latin typeface="Arial" pitchFamily="34" charset="0"/>
                <a:cs typeface="Arial" pitchFamily="34" charset="0"/>
              </a:rPr>
              <a:t>	Wilkinson Microwave Anisotropy Probe (WMAP) in 2006 provided even more precise measurements of the radiation. </a:t>
            </a:r>
          </a:p>
          <a:p>
            <a:pPr>
              <a:buNone/>
            </a:pPr>
            <a:endParaRPr lang="en-CA" sz="2000" dirty="0">
              <a:solidFill>
                <a:schemeClr val="bg1"/>
              </a:solidFill>
              <a:latin typeface="Arial" pitchFamily="34" charset="0"/>
              <a:cs typeface="Arial" pitchFamily="34" charset="0"/>
            </a:endParaRPr>
          </a:p>
          <a:p>
            <a:pPr>
              <a:buNone/>
            </a:pPr>
            <a:endParaRPr lang="en-CA" sz="2000" dirty="0">
              <a:solidFill>
                <a:schemeClr val="bg1"/>
              </a:solidFill>
              <a:latin typeface="Arial" pitchFamily="34" charset="0"/>
              <a:cs typeface="Arial" pitchFamily="34" charset="0"/>
            </a:endParaRPr>
          </a:p>
          <a:p>
            <a:pPr>
              <a:buNone/>
            </a:pPr>
            <a:r>
              <a:rPr lang="en-CA" sz="2000" dirty="0">
                <a:solidFill>
                  <a:schemeClr val="bg1"/>
                </a:solidFill>
                <a:latin typeface="Arial" pitchFamily="34" charset="0"/>
                <a:cs typeface="Arial" pitchFamily="34" charset="0"/>
              </a:rPr>
              <a:t>	</a:t>
            </a:r>
          </a:p>
          <a:p>
            <a:pPr>
              <a:buNone/>
            </a:pPr>
            <a:endParaRPr lang="en-CA" sz="2000" dirty="0">
              <a:solidFill>
                <a:schemeClr val="bg1"/>
              </a:solidFill>
              <a:latin typeface="Arial" pitchFamily="34" charset="0"/>
              <a:cs typeface="Arial" pitchFamily="34" charset="0"/>
            </a:endParaRPr>
          </a:p>
          <a:p>
            <a:pPr>
              <a:buNone/>
            </a:pPr>
            <a:r>
              <a:rPr lang="en-CA" sz="2000" dirty="0">
                <a:solidFill>
                  <a:schemeClr val="bg1"/>
                </a:solidFill>
                <a:latin typeface="Arial" pitchFamily="34" charset="0"/>
                <a:cs typeface="Arial" pitchFamily="34" charset="0"/>
              </a:rPr>
              <a:t>	</a:t>
            </a:r>
            <a:endParaRPr lang="en-CA" sz="2000" dirty="0">
              <a:solidFill>
                <a:schemeClr val="bg1"/>
              </a:solidFill>
              <a:latin typeface="Arial" pitchFamily="34" charset="0"/>
              <a:cs typeface="Arial"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6168008" y="4293096"/>
            <a:ext cx="4104456" cy="2376264"/>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1991544" y="4437112"/>
            <a:ext cx="4012704" cy="2006352"/>
          </a:xfrm>
          <a:prstGeom prst="rect">
            <a:avLst/>
          </a:prstGeom>
          <a:noFill/>
          <a:ln w="9525">
            <a:noFill/>
            <a:miter lim="800000"/>
            <a:headEnd/>
            <a:tailEnd/>
          </a:ln>
        </p:spPr>
      </p:pic>
    </p:spTree>
    <p:extLst>
      <p:ext uri="{BB962C8B-B14F-4D97-AF65-F5344CB8AC3E}">
        <p14:creationId xmlns:p14="http://schemas.microsoft.com/office/powerpoint/2010/main" val="168002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USA.NM.VeryLargeArray.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2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7188"/>
            <a:ext cx="91376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5429250"/>
            <a:ext cx="2819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892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88640"/>
            <a:ext cx="8229600" cy="1143000"/>
          </a:xfrm>
        </p:spPr>
        <p:txBody>
          <a:bodyPr/>
          <a:lstStyle/>
          <a:p>
            <a:r>
              <a:rPr lang="en-CA" dirty="0" smtClean="0">
                <a:solidFill>
                  <a:schemeClr val="bg1"/>
                </a:solidFill>
                <a:latin typeface="Arial" pitchFamily="34" charset="0"/>
                <a:cs typeface="Arial" pitchFamily="34" charset="0"/>
              </a:rPr>
              <a:t>Evidence to Support the Theory</a:t>
            </a:r>
            <a:endParaRPr lang="en-CA"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91544" y="1412777"/>
            <a:ext cx="8229600" cy="4857405"/>
          </a:xfrm>
        </p:spPr>
        <p:txBody>
          <a:bodyPr>
            <a:normAutofit fontScale="77500" lnSpcReduction="20000"/>
          </a:bodyPr>
          <a:lstStyle/>
          <a:p>
            <a:pPr>
              <a:buNone/>
            </a:pPr>
            <a:r>
              <a:rPr lang="en-CA" sz="4600" u="sng" dirty="0">
                <a:solidFill>
                  <a:schemeClr val="bg1"/>
                </a:solidFill>
                <a:latin typeface="Arial" pitchFamily="34" charset="0"/>
                <a:cs typeface="Arial" pitchFamily="34" charset="0"/>
              </a:rPr>
              <a:t>Radiation Mapping</a:t>
            </a:r>
          </a:p>
          <a:p>
            <a:pPr>
              <a:buNone/>
            </a:pPr>
            <a:endParaRPr lang="en-CA" sz="3400" u="sng" dirty="0">
              <a:solidFill>
                <a:schemeClr val="bg1"/>
              </a:solidFill>
              <a:latin typeface="Arial" pitchFamily="34" charset="0"/>
              <a:cs typeface="Arial" pitchFamily="34" charset="0"/>
            </a:endParaRPr>
          </a:p>
          <a:p>
            <a:pPr>
              <a:buNone/>
            </a:pPr>
            <a:r>
              <a:rPr lang="en-CA" sz="3400" dirty="0">
                <a:solidFill>
                  <a:schemeClr val="bg1"/>
                </a:solidFill>
                <a:latin typeface="Arial" pitchFamily="34" charset="0"/>
                <a:cs typeface="Arial" pitchFamily="34" charset="0"/>
              </a:rPr>
              <a:t>	analysis of temperature differences and microwave polarization from these maps provided the point of inflation</a:t>
            </a:r>
          </a:p>
          <a:p>
            <a:pPr>
              <a:buNone/>
            </a:pPr>
            <a:endParaRPr lang="en-CA" sz="3400" dirty="0">
              <a:solidFill>
                <a:schemeClr val="bg1"/>
              </a:solidFill>
              <a:latin typeface="Arial" pitchFamily="34" charset="0"/>
              <a:cs typeface="Arial" pitchFamily="34" charset="0"/>
            </a:endParaRPr>
          </a:p>
          <a:p>
            <a:pPr>
              <a:buNone/>
            </a:pPr>
            <a:r>
              <a:rPr lang="en-CA" sz="3400" dirty="0">
                <a:solidFill>
                  <a:schemeClr val="bg1"/>
                </a:solidFill>
                <a:latin typeface="Arial" pitchFamily="34" charset="0"/>
                <a:cs typeface="Arial" pitchFamily="34" charset="0"/>
              </a:rPr>
              <a:t> 	Inflation is the idea that the universe expanded many trillion times its size faster than a snap of the fingers at the outset of the Big Bang</a:t>
            </a:r>
          </a:p>
          <a:p>
            <a:pPr>
              <a:buNone/>
            </a:pPr>
            <a:endParaRPr lang="en-CA" sz="3400" dirty="0">
              <a:solidFill>
                <a:schemeClr val="bg1"/>
              </a:solidFill>
              <a:latin typeface="Arial" pitchFamily="34" charset="0"/>
              <a:cs typeface="Arial" pitchFamily="34" charset="0"/>
            </a:endParaRPr>
          </a:p>
          <a:p>
            <a:pPr>
              <a:buNone/>
            </a:pPr>
            <a:r>
              <a:rPr lang="en-CA" sz="3400" dirty="0">
                <a:solidFill>
                  <a:schemeClr val="bg1"/>
                </a:solidFill>
                <a:latin typeface="Arial" pitchFamily="34" charset="0"/>
                <a:cs typeface="Arial" pitchFamily="34" charset="0"/>
              </a:rPr>
              <a:t>	This breakthrough that enabled scientists to analyze what happened less than a trillionth of a trillionth of a second after the Big Bang. </a:t>
            </a:r>
          </a:p>
          <a:p>
            <a:pPr>
              <a:buNone/>
            </a:pPr>
            <a:endParaRPr lang="en-CA" sz="1600" dirty="0">
              <a:solidFill>
                <a:schemeClr val="bg1"/>
              </a:solidFill>
              <a:latin typeface="Arial" pitchFamily="34" charset="0"/>
              <a:cs typeface="Arial" pitchFamily="34" charset="0"/>
            </a:endParaRPr>
          </a:p>
          <a:p>
            <a:pPr>
              <a:buNone/>
            </a:pPr>
            <a:endParaRPr lang="en-CA" sz="1600" dirty="0">
              <a:solidFill>
                <a:schemeClr val="bg1"/>
              </a:solidFill>
              <a:latin typeface="Arial" pitchFamily="34" charset="0"/>
              <a:cs typeface="Arial" pitchFamily="34" charset="0"/>
            </a:endParaRPr>
          </a:p>
          <a:p>
            <a:pPr>
              <a:buNone/>
            </a:pPr>
            <a:endParaRPr lang="en-CA" sz="2000" dirty="0">
              <a:solidFill>
                <a:schemeClr val="bg1"/>
              </a:solidFill>
              <a:latin typeface="Arial" pitchFamily="34" charset="0"/>
              <a:cs typeface="Arial" pitchFamily="34" charset="0"/>
            </a:endParaRPr>
          </a:p>
        </p:txBody>
      </p:sp>
      <p:sp>
        <p:nvSpPr>
          <p:cNvPr id="6" name="TextBox 5"/>
          <p:cNvSpPr txBox="1"/>
          <p:nvPr/>
        </p:nvSpPr>
        <p:spPr>
          <a:xfrm>
            <a:off x="2207569" y="2564904"/>
            <a:ext cx="184731" cy="369332"/>
          </a:xfrm>
          <a:prstGeom prst="rect">
            <a:avLst/>
          </a:prstGeom>
          <a:noFill/>
        </p:spPr>
        <p:txBody>
          <a:bodyPr wrap="none" rtlCol="0">
            <a:spAutoFit/>
          </a:bodyPr>
          <a:lstStyle/>
          <a:p>
            <a:endParaRPr lang="en-CA" dirty="0"/>
          </a:p>
        </p:txBody>
      </p:sp>
    </p:spTree>
    <p:extLst>
      <p:ext uri="{BB962C8B-B14F-4D97-AF65-F5344CB8AC3E}">
        <p14:creationId xmlns:p14="http://schemas.microsoft.com/office/powerpoint/2010/main" val="1231192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Text Box 9"/>
          <p:cNvSpPr txBox="1">
            <a:spLocks noChangeArrowheads="1"/>
          </p:cNvSpPr>
          <p:nvPr/>
        </p:nvSpPr>
        <p:spPr bwMode="auto">
          <a:xfrm>
            <a:off x="1804989" y="1292225"/>
            <a:ext cx="674114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2000" b="1" dirty="0">
                <a:solidFill>
                  <a:schemeClr val="bg1">
                    <a:lumMod val="75000"/>
                  </a:schemeClr>
                </a:solidFill>
                <a:latin typeface="Helvetica Neue" charset="0"/>
              </a:rPr>
              <a:t>Prediction</a:t>
            </a:r>
            <a:r>
              <a:rPr lang="en-US" altLang="en-US" sz="2000" dirty="0">
                <a:solidFill>
                  <a:schemeClr val="bg1">
                    <a:lumMod val="75000"/>
                  </a:schemeClr>
                </a:solidFill>
                <a:latin typeface="Helvetica Neue" charset="0"/>
              </a:rPr>
              <a:t>:  A hot, dense expanding universe, should be </a:t>
            </a:r>
          </a:p>
          <a:p>
            <a:pPr eaLnBrk="1" hangingPunct="1"/>
            <a:r>
              <a:rPr lang="en-US" altLang="en-US" sz="2000" dirty="0">
                <a:solidFill>
                  <a:schemeClr val="bg1">
                    <a:lumMod val="75000"/>
                  </a:schemeClr>
                </a:solidFill>
                <a:latin typeface="Helvetica Neue" charset="0"/>
              </a:rPr>
              <a:t>predominantly hydrogen, helium.</a:t>
            </a:r>
            <a:endParaRPr lang="en-US" altLang="en-US" dirty="0">
              <a:solidFill>
                <a:schemeClr val="bg1">
                  <a:lumMod val="75000"/>
                </a:schemeClr>
              </a:solidFill>
              <a:latin typeface="Times New Roman" charset="0"/>
            </a:endParaRPr>
          </a:p>
          <a:p>
            <a:pPr eaLnBrk="1" hangingPunct="1"/>
            <a:endParaRPr lang="en-US" altLang="en-US" dirty="0">
              <a:solidFill>
                <a:schemeClr val="bg1">
                  <a:lumMod val="75000"/>
                </a:schemeClr>
              </a:solidFill>
              <a:latin typeface="Times New Roman" charset="0"/>
            </a:endParaRPr>
          </a:p>
          <a:p>
            <a:pPr eaLnBrk="1" hangingPunct="1"/>
            <a:endParaRPr lang="en-US" altLang="en-US" dirty="0">
              <a:solidFill>
                <a:schemeClr val="bg1">
                  <a:lumMod val="75000"/>
                </a:schemeClr>
              </a:solidFill>
              <a:latin typeface="Times New Roman" charset="0"/>
            </a:endParaRPr>
          </a:p>
          <a:p>
            <a:pPr eaLnBrk="1" hangingPunct="1"/>
            <a:endParaRPr lang="en-US" altLang="en-US" dirty="0">
              <a:solidFill>
                <a:schemeClr val="bg1">
                  <a:lumMod val="75000"/>
                </a:schemeClr>
              </a:solidFill>
              <a:latin typeface="Times New Roman" charset="0"/>
            </a:endParaRPr>
          </a:p>
          <a:p>
            <a:pPr eaLnBrk="1" hangingPunct="1"/>
            <a:endParaRPr lang="en-US" altLang="en-US" dirty="0">
              <a:solidFill>
                <a:schemeClr val="bg1">
                  <a:lumMod val="75000"/>
                </a:schemeClr>
              </a:solidFill>
              <a:latin typeface="Times New Roman" charset="0"/>
            </a:endParaRPr>
          </a:p>
        </p:txBody>
      </p:sp>
      <p:sp>
        <p:nvSpPr>
          <p:cNvPr id="24586" name="Text Box 10"/>
          <p:cNvSpPr txBox="1">
            <a:spLocks noChangeArrowheads="1"/>
          </p:cNvSpPr>
          <p:nvPr/>
        </p:nvSpPr>
        <p:spPr bwMode="auto">
          <a:xfrm>
            <a:off x="1698625" y="5605464"/>
            <a:ext cx="4362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en-US" sz="2000">
                <a:latin typeface="Helvetica Neue" charset="0"/>
              </a:rPr>
              <a:t>The Sun: 74.5% H, 24% He by mass</a:t>
            </a:r>
            <a:endParaRPr lang="en-US" altLang="en-US">
              <a:latin typeface="Helvetica Neue" charset="0"/>
            </a:endParaRPr>
          </a:p>
        </p:txBody>
      </p:sp>
      <p:sp>
        <p:nvSpPr>
          <p:cNvPr id="24587" name="Rectangle 11"/>
          <p:cNvSpPr>
            <a:spLocks noChangeArrowheads="1"/>
          </p:cNvSpPr>
          <p:nvPr/>
        </p:nvSpPr>
        <p:spPr bwMode="auto">
          <a:xfrm>
            <a:off x="1797051" y="2036764"/>
            <a:ext cx="7693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2000" b="1" dirty="0">
                <a:solidFill>
                  <a:schemeClr val="bg1">
                    <a:lumMod val="75000"/>
                  </a:schemeClr>
                </a:solidFill>
                <a:latin typeface="Helvetica Neue" charset="0"/>
              </a:rPr>
              <a:t>Observation</a:t>
            </a:r>
            <a:r>
              <a:rPr lang="en-US" altLang="en-US" sz="2000" dirty="0">
                <a:solidFill>
                  <a:schemeClr val="bg1">
                    <a:lumMod val="75000"/>
                  </a:schemeClr>
                </a:solidFill>
                <a:latin typeface="Helvetica Neue" charset="0"/>
              </a:rPr>
              <a:t>:  Universe is ~75% hydrogen, ~25% helium by </a:t>
            </a:r>
            <a:r>
              <a:rPr lang="en-US" altLang="en-US" sz="2000" dirty="0">
                <a:solidFill>
                  <a:schemeClr val="bg1">
                    <a:lumMod val="75000"/>
                  </a:schemeClr>
                </a:solidFill>
                <a:latin typeface="Helvetica Neue" charset="0"/>
              </a:rPr>
              <a:t>mass</a:t>
            </a:r>
            <a:endParaRPr lang="en-US" altLang="en-US" sz="2000" dirty="0">
              <a:solidFill>
                <a:schemeClr val="bg1">
                  <a:lumMod val="75000"/>
                </a:schemeClr>
              </a:solidFill>
              <a:latin typeface="Helvetica Neue" charset="0"/>
            </a:endParaRPr>
          </a:p>
        </p:txBody>
      </p:sp>
      <p:sp>
        <p:nvSpPr>
          <p:cNvPr id="24588" name="Text Box 12"/>
          <p:cNvSpPr txBox="1">
            <a:spLocks noChangeArrowheads="1"/>
          </p:cNvSpPr>
          <p:nvPr/>
        </p:nvSpPr>
        <p:spPr bwMode="auto">
          <a:xfrm>
            <a:off x="1752600" y="723901"/>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a:solidFill>
                  <a:srgbClr val="CE1500"/>
                </a:solidFill>
                <a:latin typeface="HelveticaNeue BoldCond" charset="0"/>
              </a:rPr>
              <a:t>Testing the Big Bang model</a:t>
            </a:r>
          </a:p>
        </p:txBody>
      </p:sp>
      <p:sp>
        <p:nvSpPr>
          <p:cNvPr id="24589" name="Text Box 13"/>
          <p:cNvSpPr txBox="1">
            <a:spLocks noChangeArrowheads="1"/>
          </p:cNvSpPr>
          <p:nvPr/>
        </p:nvSpPr>
        <p:spPr bwMode="auto">
          <a:xfrm>
            <a:off x="7315201" y="5562600"/>
            <a:ext cx="1414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en-US" sz="1600">
                <a:latin typeface="Helvetica Neue" charset="0"/>
              </a:rPr>
              <a:t>Cecilia Payne</a:t>
            </a:r>
            <a:endParaRPr lang="en-US" altLang="en-US" sz="1200">
              <a:latin typeface="Helvetica Neue" charset="0"/>
            </a:endParaRPr>
          </a:p>
        </p:txBody>
      </p:sp>
      <p:pic>
        <p:nvPicPr>
          <p:cNvPr id="24590" name="Picture 14" descr="sun.jpg                                                        001263BE&#10;Super Nova                     BB7037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2667001"/>
            <a:ext cx="2760663" cy="2746375"/>
          </a:xfrm>
          <a:prstGeom prst="rect">
            <a:avLst/>
          </a:prstGeom>
          <a:noFill/>
          <a:ln w="15875">
            <a:solidFill>
              <a:srgbClr val="CE1500"/>
            </a:solidFill>
            <a:miter lim="800000"/>
            <a:headEnd/>
            <a:tailEnd/>
          </a:ln>
          <a:extLst>
            <a:ext uri="{909E8E84-426E-40DD-AFC4-6F175D3DCCD1}">
              <a14:hiddenFill xmlns:a14="http://schemas.microsoft.com/office/drawing/2010/main">
                <a:solidFill>
                  <a:srgbClr val="FFFFFF"/>
                </a:solidFill>
              </a14:hiddenFill>
            </a:ext>
          </a:extLst>
        </p:spPr>
      </p:pic>
      <p:pic>
        <p:nvPicPr>
          <p:cNvPr id="24591" name="Picture 15" descr="cpg.jpg                                                        001263BE&#10;Super Nova                     BB7037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1" y="2743201"/>
            <a:ext cx="2079625" cy="2733675"/>
          </a:xfrm>
          <a:prstGeom prst="rect">
            <a:avLst/>
          </a:prstGeom>
          <a:noFill/>
          <a:ln w="15875">
            <a:solidFill>
              <a:srgbClr val="CE15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597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612881" presetClass="entr" presetSubtype="9612881" fill="hold" nodeType="clickEffect">
                                  <p:stCondLst>
                                    <p:cond delay="0"/>
                                  </p:stCondLst>
                                  <p:childTnLst>
                                    <p:set>
                                      <p:cBhvr>
                                        <p:cTn id="10" dur="1" fill="hold">
                                          <p:stCondLst>
                                            <p:cond delay="499"/>
                                          </p:stCondLst>
                                        </p:cTn>
                                        <p:tgtEl>
                                          <p:spTgt spid="24590"/>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24586"/>
                                        </p:tgtEl>
                                        <p:attrNameLst>
                                          <p:attrName>style.visibility</p:attrName>
                                        </p:attrNameLst>
                                      </p:cBhvr>
                                      <p:to>
                                        <p:strVal val="visible"/>
                                      </p:to>
                                    </p:set>
                                  </p:childTnLst>
                                </p:cTn>
                              </p:par>
                            </p:childTnLst>
                          </p:cTn>
                        </p:par>
                        <p:par>
                          <p:cTn id="14" fill="hold" nodeType="afterGroup">
                            <p:stCondLst>
                              <p:cond delay="1000"/>
                            </p:stCondLst>
                            <p:childTnLst>
                              <p:par>
                                <p:cTn id="15" presetID="9612881" presetClass="entr" presetSubtype="9612881" fill="hold" nodeType="afterEffect">
                                  <p:stCondLst>
                                    <p:cond delay="0"/>
                                  </p:stCondLst>
                                  <p:childTnLst>
                                    <p:set>
                                      <p:cBhvr>
                                        <p:cTn id="16" dur="1" fill="hold">
                                          <p:stCondLst>
                                            <p:cond delay="499"/>
                                          </p:stCondLst>
                                        </p:cTn>
                                        <p:tgtEl>
                                          <p:spTgt spid="24591"/>
                                        </p:tgtEl>
                                        <p:attrNameLst>
                                          <p:attrName>style.visibility</p:attrName>
                                        </p:attrNameLst>
                                      </p:cBhvr>
                                      <p:to>
                                        <p:strVal val="visible"/>
                                      </p:to>
                                    </p:set>
                                  </p:childTnLst>
                                </p:cTn>
                              </p:par>
                            </p:childTnLst>
                          </p:cTn>
                        </p:par>
                        <p:par>
                          <p:cTn id="17" fill="hold" nodeType="afterGroup">
                            <p:stCondLst>
                              <p:cond delay="1500"/>
                            </p:stCondLst>
                            <p:childTnLst>
                              <p:par>
                                <p:cTn id="18" presetID="9612881" presetClass="entr" presetSubtype="9612881" fill="hold" grpId="0" nodeType="afterEffect">
                                  <p:stCondLst>
                                    <p:cond delay="0"/>
                                  </p:stCondLst>
                                  <p:childTnLst>
                                    <p:set>
                                      <p:cBhvr>
                                        <p:cTn id="19" dur="1" fill="hold">
                                          <p:stCondLst>
                                            <p:cond delay="499"/>
                                          </p:stCondLst>
                                        </p:cTn>
                                        <p:tgtEl>
                                          <p:spTgt spid="24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autoUpdateAnimBg="0"/>
      <p:bldP spid="24587" grpId="0" autoUpdateAnimBg="0"/>
      <p:bldP spid="2458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latin typeface="Arial" pitchFamily="34" charset="0"/>
                <a:cs typeface="Arial" pitchFamily="34" charset="0"/>
              </a:rPr>
              <a:t>Evidence to Support the Theory</a:t>
            </a:r>
            <a:endParaRPr lang="en-CA"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91544" y="1340768"/>
            <a:ext cx="8229600" cy="5112568"/>
          </a:xfrm>
        </p:spPr>
        <p:txBody>
          <a:bodyPr>
            <a:normAutofit/>
          </a:bodyPr>
          <a:lstStyle/>
          <a:p>
            <a:pPr>
              <a:buNone/>
            </a:pPr>
            <a:r>
              <a:rPr lang="en-CA" dirty="0" smtClean="0">
                <a:solidFill>
                  <a:schemeClr val="bg1"/>
                </a:solidFill>
                <a:latin typeface="Arial" pitchFamily="34" charset="0"/>
                <a:cs typeface="Arial" pitchFamily="34" charset="0"/>
              </a:rPr>
              <a:t>4.</a:t>
            </a:r>
            <a:r>
              <a:rPr lang="en-CA" u="sng" dirty="0" smtClean="0">
                <a:solidFill>
                  <a:schemeClr val="bg1"/>
                </a:solidFill>
                <a:latin typeface="Arial" pitchFamily="34" charset="0"/>
                <a:cs typeface="Arial" pitchFamily="34" charset="0"/>
              </a:rPr>
              <a:t>Proportion of Matter in Stars </a:t>
            </a:r>
          </a:p>
          <a:p>
            <a:endParaRPr lang="en-US" sz="2000" dirty="0">
              <a:solidFill>
                <a:schemeClr val="bg1"/>
              </a:solidFill>
              <a:latin typeface="Helvetica" charset="0"/>
            </a:endParaRPr>
          </a:p>
          <a:p>
            <a:r>
              <a:rPr lang="en-US" sz="2800" dirty="0">
                <a:solidFill>
                  <a:schemeClr val="bg1"/>
                </a:solidFill>
                <a:latin typeface="Helvetica" charset="0"/>
              </a:rPr>
              <a:t>S</a:t>
            </a:r>
            <a:r>
              <a:rPr lang="en-US" sz="2800" dirty="0">
                <a:solidFill>
                  <a:schemeClr val="bg1"/>
                </a:solidFill>
                <a:latin typeface="Arial" pitchFamily="34" charset="0"/>
                <a:cs typeface="Arial" pitchFamily="34" charset="0"/>
              </a:rPr>
              <a:t>implest atoms, hydrogen, gets cooked into heavier elements at a high enough temperature and density (such as the cores of stars).</a:t>
            </a:r>
          </a:p>
          <a:p>
            <a:pPr>
              <a:buNone/>
            </a:pPr>
            <a:endParaRPr lang="en-US" sz="2800" dirty="0">
              <a:solidFill>
                <a:schemeClr val="bg1"/>
              </a:solidFill>
              <a:latin typeface="Arial" pitchFamily="34" charset="0"/>
              <a:cs typeface="Arial" pitchFamily="34" charset="0"/>
            </a:endParaRPr>
          </a:p>
          <a:p>
            <a:pPr>
              <a:buNone/>
            </a:pPr>
            <a:endParaRPr lang="en-US" sz="2800" dirty="0">
              <a:solidFill>
                <a:schemeClr val="bg1"/>
              </a:solidFill>
              <a:latin typeface="Arial" pitchFamily="34" charset="0"/>
              <a:cs typeface="Arial" pitchFamily="34" charset="0"/>
            </a:endParaRPr>
          </a:p>
          <a:p>
            <a:r>
              <a:rPr lang="en-US" sz="2800" dirty="0">
                <a:solidFill>
                  <a:schemeClr val="bg1"/>
                </a:solidFill>
                <a:latin typeface="Arial" pitchFamily="34" charset="0"/>
                <a:cs typeface="Arial" pitchFamily="34" charset="0"/>
              </a:rPr>
              <a:t>In the early hot and expanding universe only enough time to fuse hydrogen to helium before expansion and cooling shuts it down. </a:t>
            </a:r>
          </a:p>
          <a:p>
            <a:pPr>
              <a:buNone/>
            </a:pPr>
            <a:endParaRPr lang="en-US" sz="2000" dirty="0">
              <a:solidFill>
                <a:schemeClr val="bg1"/>
              </a:solidFill>
              <a:latin typeface="Arial" pitchFamily="34" charset="0"/>
              <a:cs typeface="Arial" pitchFamily="34" charset="0"/>
            </a:endParaRPr>
          </a:p>
          <a:p>
            <a:pPr>
              <a:buNone/>
            </a:pPr>
            <a:endParaRPr lang="en-US" sz="2000" dirty="0">
              <a:solidFill>
                <a:schemeClr val="bg1"/>
              </a:solidFill>
              <a:latin typeface="Arial" pitchFamily="34" charset="0"/>
              <a:cs typeface="Arial" pitchFamily="34" charset="0"/>
            </a:endParaRPr>
          </a:p>
          <a:p>
            <a:pPr>
              <a:buNone/>
            </a:pPr>
            <a:endParaRPr lang="en-US" sz="2000" dirty="0">
              <a:latin typeface="Helvetica" charset="0"/>
            </a:endParaRPr>
          </a:p>
          <a:p>
            <a:pPr>
              <a:buNone/>
            </a:pPr>
            <a:endParaRPr lang="en-CA"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8888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spa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ace" id="{F7589181-51C8-EE4F-9A5E-8D6253E09CA9}" vid="{9BE1F666-0CF2-CB4E-9111-A9260E26C6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Words>1339</Words>
  <Application>Microsoft Macintosh PowerPoint</Application>
  <PresentationFormat>Widescreen</PresentationFormat>
  <Paragraphs>137</Paragraphs>
  <Slides>19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Helvetica</vt:lpstr>
      <vt:lpstr>Helvetica Neue</vt:lpstr>
      <vt:lpstr>HelveticaNeue BoldCond</vt:lpstr>
      <vt:lpstr>HelveticaNeue Condensed</vt:lpstr>
      <vt:lpstr>Times New Roman</vt:lpstr>
      <vt:lpstr>Arial</vt:lpstr>
      <vt:lpstr>space</vt:lpstr>
      <vt:lpstr>Evidence to Support the Theory</vt:lpstr>
      <vt:lpstr>Evidence to Support the Theory</vt:lpstr>
      <vt:lpstr>PowerPoint Presentation</vt:lpstr>
      <vt:lpstr>Evidence to Support the Theory</vt:lpstr>
      <vt:lpstr>PowerPoint Presentation</vt:lpstr>
      <vt:lpstr>PowerPoint Presentation</vt:lpstr>
      <vt:lpstr>Evidence to Support the Theory</vt:lpstr>
      <vt:lpstr>PowerPoint Presentation</vt:lpstr>
      <vt:lpstr>Evidence to Support the Theory</vt:lpstr>
      <vt:lpstr>PowerPoint Presentation</vt:lpstr>
      <vt:lpstr>Evidence to Support the Theory</vt:lpstr>
      <vt:lpstr>PowerPoint Presentation</vt:lpstr>
      <vt:lpstr>Evidence to Support the Theory</vt:lpstr>
      <vt:lpstr>PowerPoint Presentation</vt:lpstr>
      <vt:lpstr>PowerPoint Presentation</vt:lpstr>
      <vt:lpstr>Evidence to Support the Theory</vt:lpstr>
      <vt:lpstr>PowerPoint Presentation</vt:lpstr>
      <vt:lpstr>Evidence to Support the Theory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Meryl Probst</dc:creator>
  <cp:lastModifiedBy>Meryl Probst</cp:lastModifiedBy>
  <cp:revision>2</cp:revision>
  <dcterms:created xsi:type="dcterms:W3CDTF">2015-05-16T23:05:07Z</dcterms:created>
  <dcterms:modified xsi:type="dcterms:W3CDTF">2015-05-16T23:08:15Z</dcterms:modified>
</cp:coreProperties>
</file>